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449" r:id="rId2"/>
    <p:sldId id="605" r:id="rId3"/>
    <p:sldId id="609" r:id="rId4"/>
    <p:sldId id="599" r:id="rId5"/>
    <p:sldId id="600" r:id="rId6"/>
    <p:sldId id="601" r:id="rId7"/>
    <p:sldId id="608" r:id="rId8"/>
    <p:sldId id="558" r:id="rId9"/>
    <p:sldId id="602" r:id="rId10"/>
    <p:sldId id="606" r:id="rId11"/>
    <p:sldId id="607" r:id="rId12"/>
    <p:sldId id="604" r:id="rId13"/>
    <p:sldId id="610" r:id="rId14"/>
    <p:sldId id="529" r:id="rId15"/>
    <p:sldId id="579" r:id="rId16"/>
    <p:sldId id="577" r:id="rId17"/>
    <p:sldId id="578" r:id="rId18"/>
    <p:sldId id="585" r:id="rId19"/>
    <p:sldId id="586" r:id="rId20"/>
    <p:sldId id="582" r:id="rId21"/>
    <p:sldId id="583" r:id="rId22"/>
    <p:sldId id="584" r:id="rId23"/>
    <p:sldId id="588" r:id="rId24"/>
    <p:sldId id="613" r:id="rId25"/>
    <p:sldId id="593" r:id="rId26"/>
    <p:sldId id="611" r:id="rId27"/>
    <p:sldId id="612" r:id="rId28"/>
    <p:sldId id="590" r:id="rId29"/>
    <p:sldId id="596" r:id="rId30"/>
    <p:sldId id="591" r:id="rId31"/>
    <p:sldId id="595" r:id="rId32"/>
    <p:sldId id="589" r:id="rId33"/>
    <p:sldId id="598" r:id="rId34"/>
    <p:sldId id="614" r:id="rId35"/>
    <p:sldId id="594" r:id="rId36"/>
    <p:sldId id="597" r:id="rId37"/>
    <p:sldId id="576" r:id="rId38"/>
    <p:sldId id="564" r:id="rId39"/>
    <p:sldId id="565" r:id="rId40"/>
    <p:sldId id="566" r:id="rId41"/>
    <p:sldId id="521" r:id="rId42"/>
    <p:sldId id="524" r:id="rId43"/>
    <p:sldId id="525" r:id="rId44"/>
  </p:sldIdLst>
  <p:sldSz cx="12192000" cy="6858000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7B"/>
    <a:srgbClr val="FFFFFF"/>
    <a:srgbClr val="CC3399"/>
    <a:srgbClr val="FF3399"/>
    <a:srgbClr val="AD07E3"/>
    <a:srgbClr val="F74ED6"/>
    <a:srgbClr val="00FFFF"/>
    <a:srgbClr val="0F99B2"/>
    <a:srgbClr val="00C000"/>
    <a:srgbClr val="ADD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3874" autoAdjust="0"/>
  </p:normalViewPr>
  <p:slideViewPr>
    <p:cSldViewPr snapToGrid="0">
      <p:cViewPr varScale="1">
        <p:scale>
          <a:sx n="111" d="100"/>
          <a:sy n="111" d="100"/>
        </p:scale>
        <p:origin x="792" y="96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C3539-F5E0-4E7F-82CE-78421CDAC6CB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4620E-362F-48BC-9193-6152A1B0D2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47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310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013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5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4075"/>
          </a:xfrm>
          <a:solidFill>
            <a:srgbClr val="002060"/>
          </a:solidFill>
        </p:spPr>
        <p:txBody>
          <a:bodyPr lIns="360000" tIns="108000"/>
          <a:lstStyle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97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8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79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67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11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00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866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44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909D8-9D58-4658-B355-8F68F02BDEF2}" type="datetimeFigureOut">
              <a:rPr kumimoji="1" lang="ja-JP" altLang="en-US" smtClean="0"/>
              <a:t>2022/2/10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A058-E271-4865-93F7-BB37AD6E80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1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tiff"/><Relationship Id="rId4" Type="http://schemas.openxmlformats.org/officeDocument/2006/relationships/image" Target="../media/image9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7" Type="http://schemas.openxmlformats.org/officeDocument/2006/relationships/image" Target="../media/image107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iff"/><Relationship Id="rId5" Type="http://schemas.openxmlformats.org/officeDocument/2006/relationships/image" Target="../media/image105.tiff"/><Relationship Id="rId4" Type="http://schemas.openxmlformats.org/officeDocument/2006/relationships/image" Target="../media/image104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tiff"/><Relationship Id="rId3" Type="http://schemas.openxmlformats.org/officeDocument/2006/relationships/image" Target="../media/image109.tiff"/><Relationship Id="rId7" Type="http://schemas.openxmlformats.org/officeDocument/2006/relationships/image" Target="../media/image113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f"/><Relationship Id="rId5" Type="http://schemas.openxmlformats.org/officeDocument/2006/relationships/image" Target="../media/image111.tiff"/><Relationship Id="rId4" Type="http://schemas.openxmlformats.org/officeDocument/2006/relationships/image" Target="../media/image110.tiff"/><Relationship Id="rId9" Type="http://schemas.openxmlformats.org/officeDocument/2006/relationships/image" Target="../media/image1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29509" y="1122363"/>
            <a:ext cx="8959360" cy="2387600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BD</a:t>
            </a:r>
            <a:r>
              <a:rPr lang="ja-JP" altLang="en-US" sz="4800" dirty="0"/>
              <a:t> </a:t>
            </a:r>
            <a:r>
              <a:rPr lang="en-US" altLang="ja-JP" sz="4800" dirty="0" err="1"/>
              <a:t>scTCRseq</a:t>
            </a:r>
            <a:br>
              <a:rPr lang="en-US" altLang="ja-JP" sz="4800" dirty="0"/>
            </a:br>
            <a:r>
              <a:rPr lang="ja-JP" altLang="en-US" sz="4800" dirty="0"/>
              <a:t>性能評価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2021. 03. 25 </a:t>
            </a:r>
          </a:p>
          <a:p>
            <a:r>
              <a:rPr kumimoji="1" lang="ja-JP" altLang="en-US" dirty="0"/>
              <a:t>青木寛泰</a:t>
            </a:r>
          </a:p>
        </p:txBody>
      </p:sp>
    </p:spTree>
    <p:extLst>
      <p:ext uri="{BB962C8B-B14F-4D97-AF65-F5344CB8AC3E}">
        <p14:creationId xmlns:p14="http://schemas.microsoft.com/office/powerpoint/2010/main" val="350295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グラフ, 箱ひげ図&#10;&#10;自動的に生成された説明">
            <a:extLst>
              <a:ext uri="{FF2B5EF4-FFF2-40B4-BE49-F238E27FC236}">
                <a16:creationId xmlns:a16="http://schemas.microsoft.com/office/drawing/2014/main" id="{F335EEE4-938C-4B19-899B-88C7E1903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63" y="3494581"/>
            <a:ext cx="2160000" cy="2160000"/>
          </a:xfrm>
          <a:prstGeom prst="rect">
            <a:avLst/>
          </a:prstGeom>
        </p:spPr>
      </p:pic>
      <p:pic>
        <p:nvPicPr>
          <p:cNvPr id="12" name="図 11" descr="グラフ, 箱ひげ図&#10;&#10;自動的に生成された説明">
            <a:extLst>
              <a:ext uri="{FF2B5EF4-FFF2-40B4-BE49-F238E27FC236}">
                <a16:creationId xmlns:a16="http://schemas.microsoft.com/office/drawing/2014/main" id="{363934D2-91E4-4C97-8C5D-62CE40C18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63" y="1356360"/>
            <a:ext cx="2160000" cy="2160000"/>
          </a:xfrm>
          <a:prstGeom prst="rect">
            <a:avLst/>
          </a:prstGeom>
        </p:spPr>
      </p:pic>
      <p:pic>
        <p:nvPicPr>
          <p:cNvPr id="16" name="図 15" descr="グラフ, ヒストグラム, 箱ひげ図&#10;&#10;自動的に生成された説明">
            <a:extLst>
              <a:ext uri="{FF2B5EF4-FFF2-40B4-BE49-F238E27FC236}">
                <a16:creationId xmlns:a16="http://schemas.microsoft.com/office/drawing/2014/main" id="{514333CE-B3EC-4E9B-8B30-1AF726C55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44" y="3494581"/>
            <a:ext cx="2160000" cy="2160000"/>
          </a:xfrm>
          <a:prstGeom prst="rect">
            <a:avLst/>
          </a:prstGeom>
        </p:spPr>
      </p:pic>
      <p:pic>
        <p:nvPicPr>
          <p:cNvPr id="18" name="図 17" descr="グラフ, ヒストグラム, 箱ひげ図&#10;&#10;自動的に生成された説明">
            <a:extLst>
              <a:ext uri="{FF2B5EF4-FFF2-40B4-BE49-F238E27FC236}">
                <a16:creationId xmlns:a16="http://schemas.microsoft.com/office/drawing/2014/main" id="{7D51C897-2B5C-471E-ADC0-66C82A717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44" y="1356360"/>
            <a:ext cx="2160000" cy="2160000"/>
          </a:xfrm>
          <a:prstGeom prst="rect">
            <a:avLst/>
          </a:prstGeom>
        </p:spPr>
      </p:pic>
      <p:pic>
        <p:nvPicPr>
          <p:cNvPr id="39" name="図 38" descr="グラフ, 箱ひげ図&#10;&#10;自動的に生成された説明">
            <a:extLst>
              <a:ext uri="{FF2B5EF4-FFF2-40B4-BE49-F238E27FC236}">
                <a16:creationId xmlns:a16="http://schemas.microsoft.com/office/drawing/2014/main" id="{86A86E90-5189-4DD3-92F3-1E473D812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5" y="3494581"/>
            <a:ext cx="2160000" cy="2160000"/>
          </a:xfrm>
          <a:prstGeom prst="rect">
            <a:avLst/>
          </a:prstGeom>
        </p:spPr>
      </p:pic>
      <p:pic>
        <p:nvPicPr>
          <p:cNvPr id="42" name="図 41" descr="グラフ, ヒストグラム, 箱ひげ図&#10;&#10;自動的に生成された説明">
            <a:extLst>
              <a:ext uri="{FF2B5EF4-FFF2-40B4-BE49-F238E27FC236}">
                <a16:creationId xmlns:a16="http://schemas.microsoft.com/office/drawing/2014/main" id="{7D7008ED-2B93-45E5-95C8-3D7833EEE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5" y="1356360"/>
            <a:ext cx="2160000" cy="2160000"/>
          </a:xfrm>
          <a:prstGeom prst="rect">
            <a:avLst/>
          </a:prstGeom>
        </p:spPr>
      </p:pic>
      <p:pic>
        <p:nvPicPr>
          <p:cNvPr id="44" name="図 43" descr="グラフ, 箱ひげ図&#10;&#10;自動的に生成された説明">
            <a:extLst>
              <a:ext uri="{FF2B5EF4-FFF2-40B4-BE49-F238E27FC236}">
                <a16:creationId xmlns:a16="http://schemas.microsoft.com/office/drawing/2014/main" id="{3F8346FC-3DF0-423F-9442-D2DD0EEF29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06" y="3494581"/>
            <a:ext cx="2160000" cy="2160000"/>
          </a:xfrm>
          <a:prstGeom prst="rect">
            <a:avLst/>
          </a:prstGeom>
        </p:spPr>
      </p:pic>
      <p:pic>
        <p:nvPicPr>
          <p:cNvPr id="46" name="図 45" descr="グラフ, 箱ひげ図&#10;&#10;自動的に生成された説明">
            <a:extLst>
              <a:ext uri="{FF2B5EF4-FFF2-40B4-BE49-F238E27FC236}">
                <a16:creationId xmlns:a16="http://schemas.microsoft.com/office/drawing/2014/main" id="{862B7821-EABB-4805-988B-184911C3CB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06" y="1356360"/>
            <a:ext cx="2160000" cy="216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5BE83F-19B8-4884-AC44-83DFD2EE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リード数</a:t>
            </a:r>
            <a:r>
              <a:rPr lang="en-US" altLang="ja-JP" dirty="0"/>
              <a:t>, Top clone</a:t>
            </a:r>
            <a:r>
              <a:rPr lang="ja-JP" altLang="en-US" dirty="0"/>
              <a:t>の頻度の分布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07C344-40D6-4BD1-A2F8-A5DB53638752}"/>
              </a:ext>
            </a:extLst>
          </p:cNvPr>
          <p:cNvSpPr txBox="1"/>
          <p:nvPr/>
        </p:nvSpPr>
        <p:spPr>
          <a:xfrm rot="16200000">
            <a:off x="551851" y="22516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通常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C13744-B29F-4DF1-8F5D-7581AF4C80C4}"/>
              </a:ext>
            </a:extLst>
          </p:cNvPr>
          <p:cNvSpPr txBox="1"/>
          <p:nvPr/>
        </p:nvSpPr>
        <p:spPr>
          <a:xfrm rot="16200000">
            <a:off x="-256063" y="43899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類似クローンを統合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73F788-DB57-45E6-B111-386B1952A6AA}"/>
              </a:ext>
            </a:extLst>
          </p:cNvPr>
          <p:cNvSpPr txBox="1"/>
          <p:nvPr/>
        </p:nvSpPr>
        <p:spPr>
          <a:xfrm>
            <a:off x="445796" y="1056278"/>
            <a:ext cx="9252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350" dirty="0"/>
              <a:t>リード数 </a:t>
            </a:r>
            <a:endParaRPr lang="en-US" altLang="ja-JP" sz="1350" dirty="0"/>
          </a:p>
          <a:p>
            <a:pPr algn="r"/>
            <a:r>
              <a:rPr lang="en-US" altLang="ja-JP" sz="1350" dirty="0"/>
              <a:t>(log2)</a:t>
            </a:r>
            <a:endParaRPr lang="ja-JP" altLang="en-US" sz="135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3413486E-1F36-4C95-80C9-568BDA71640E}"/>
              </a:ext>
            </a:extLst>
          </p:cNvPr>
          <p:cNvCxnSpPr>
            <a:cxnSpLocks/>
          </p:cNvCxnSpPr>
          <p:nvPr/>
        </p:nvCxnSpPr>
        <p:spPr>
          <a:xfrm flipV="1">
            <a:off x="1338920" y="1435920"/>
            <a:ext cx="0" cy="3921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DC477-2F8C-477F-8B35-829CA39F896B}"/>
              </a:ext>
            </a:extLst>
          </p:cNvPr>
          <p:cNvSpPr txBox="1"/>
          <p:nvPr/>
        </p:nvSpPr>
        <p:spPr>
          <a:xfrm>
            <a:off x="10225151" y="5743422"/>
            <a:ext cx="14350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dirty="0"/>
              <a:t>頻度 </a:t>
            </a:r>
            <a:r>
              <a:rPr lang="en-US" altLang="ja-JP" sz="1350" dirty="0"/>
              <a:t>(Top clone)</a:t>
            </a:r>
            <a:endParaRPr lang="ja-JP" altLang="en-US" sz="1350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13B1DD9-FBCA-4097-B2C9-AA930B81F903}"/>
              </a:ext>
            </a:extLst>
          </p:cNvPr>
          <p:cNvCxnSpPr>
            <a:cxnSpLocks/>
          </p:cNvCxnSpPr>
          <p:nvPr/>
        </p:nvCxnSpPr>
        <p:spPr>
          <a:xfrm>
            <a:off x="1711832" y="5714144"/>
            <a:ext cx="101448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2E7F202-BB84-4E22-A6BE-9B42EA07770E}"/>
              </a:ext>
            </a:extLst>
          </p:cNvPr>
          <p:cNvSpPr txBox="1"/>
          <p:nvPr/>
        </p:nvSpPr>
        <p:spPr>
          <a:xfrm>
            <a:off x="2331654" y="95504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BD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670502F-F177-418C-AB20-CEC67A1652C1}"/>
              </a:ext>
            </a:extLst>
          </p:cNvPr>
          <p:cNvSpPr txBox="1"/>
          <p:nvPr/>
        </p:nvSpPr>
        <p:spPr>
          <a:xfrm>
            <a:off x="2432177" y="5900133"/>
            <a:ext cx="732764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/>
              <a:t>IVT</a:t>
            </a:r>
            <a:r>
              <a:rPr kumimoji="1" lang="ja-JP" altLang="en-US" dirty="0"/>
              <a:t>により低クオリティの細胞 </a:t>
            </a:r>
            <a:r>
              <a:rPr kumimoji="1" lang="en-US" altLang="ja-JP" dirty="0"/>
              <a:t>(</a:t>
            </a:r>
            <a:r>
              <a:rPr kumimoji="1" lang="ja-JP" altLang="en-US" dirty="0"/>
              <a:t>図の左下にプロット</a:t>
            </a:r>
            <a:r>
              <a:rPr kumimoji="1" lang="en-US" altLang="ja-JP" dirty="0"/>
              <a:t>) </a:t>
            </a:r>
            <a:r>
              <a:rPr kumimoji="1" lang="ja-JP" altLang="en-US" dirty="0"/>
              <a:t>が増加</a:t>
            </a:r>
            <a:endParaRPr kumimoji="1" lang="en-US" altLang="ja-JP" dirty="0"/>
          </a:p>
          <a:p>
            <a:pPr>
              <a:spcBef>
                <a:spcPts val="600"/>
              </a:spcBef>
            </a:pPr>
            <a:r>
              <a:rPr kumimoji="1" lang="en-US" altLang="ja-JP" dirty="0"/>
              <a:t>“</a:t>
            </a:r>
            <a:r>
              <a:rPr kumimoji="1" lang="ja-JP" altLang="en-US" dirty="0"/>
              <a:t>類似クローンの統合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を行ってもプロットの形状は大きく変化しない</a:t>
            </a:r>
            <a:endParaRPr kumimoji="1" lang="en-US" altLang="ja-JP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072BAF7-E5EF-4B7B-8769-D00EDF62114C}"/>
              </a:ext>
            </a:extLst>
          </p:cNvPr>
          <p:cNvSpPr txBox="1"/>
          <p:nvPr/>
        </p:nvSpPr>
        <p:spPr>
          <a:xfrm>
            <a:off x="4783327" y="95504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BD-IVT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B845CF6-F43B-4990-AB7B-17DBCE52FF63}"/>
              </a:ext>
            </a:extLst>
          </p:cNvPr>
          <p:cNvSpPr txBox="1"/>
          <p:nvPr/>
        </p:nvSpPr>
        <p:spPr>
          <a:xfrm>
            <a:off x="7510717" y="9550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NaOH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7DBFF41-E040-40EB-A963-915AF94698BE}"/>
              </a:ext>
            </a:extLst>
          </p:cNvPr>
          <p:cNvSpPr txBox="1"/>
          <p:nvPr/>
        </p:nvSpPr>
        <p:spPr>
          <a:xfrm>
            <a:off x="9962390" y="955040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NaOH-IVT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169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夜にライトアップされている&#10;&#10;自動的に生成された説明">
            <a:extLst>
              <a:ext uri="{FF2B5EF4-FFF2-40B4-BE49-F238E27FC236}">
                <a16:creationId xmlns:a16="http://schemas.microsoft.com/office/drawing/2014/main" id="{C8E4DB79-B95E-4191-B6B2-813A4BB9A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3" y="3330786"/>
            <a:ext cx="6703984" cy="226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4A72B4D-E290-45D7-BE16-5780D77C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手法間の性能比較</a:t>
            </a:r>
          </a:p>
        </p:txBody>
      </p:sp>
      <p:pic>
        <p:nvPicPr>
          <p:cNvPr id="5" name="図 4" descr="紫の光の線&#10;&#10;自動的に生成された説明">
            <a:extLst>
              <a:ext uri="{FF2B5EF4-FFF2-40B4-BE49-F238E27FC236}">
                <a16:creationId xmlns:a16="http://schemas.microsoft.com/office/drawing/2014/main" id="{034EF09C-A8DB-4A9E-AD67-7BC95B743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3" y="1134977"/>
            <a:ext cx="6709333" cy="22688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B4D17A-E5BB-4E47-B73F-D99021D0F09B}"/>
              </a:ext>
            </a:extLst>
          </p:cNvPr>
          <p:cNvSpPr txBox="1"/>
          <p:nvPr/>
        </p:nvSpPr>
        <p:spPr>
          <a:xfrm rot="16200000">
            <a:off x="-249967" y="207954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Method</a:t>
            </a:r>
            <a:r>
              <a:rPr kumimoji="1" lang="ja-JP" altLang="en-US" dirty="0"/>
              <a:t>の比較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0E4C1C-F177-44E0-A05C-31C53E42C233}"/>
              </a:ext>
            </a:extLst>
          </p:cNvPr>
          <p:cNvSpPr txBox="1"/>
          <p:nvPr/>
        </p:nvSpPr>
        <p:spPr>
          <a:xfrm rot="16200000">
            <a:off x="-211494" y="42288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解析法の比較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4605A5-29BC-4499-8859-697E7D2C0A47}"/>
              </a:ext>
            </a:extLst>
          </p:cNvPr>
          <p:cNvSpPr txBox="1"/>
          <p:nvPr/>
        </p:nvSpPr>
        <p:spPr>
          <a:xfrm>
            <a:off x="1744825" y="97635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TCR</a:t>
            </a:r>
            <a:r>
              <a:rPr lang="ja-JP" altLang="en-US" dirty="0"/>
              <a:t>の検出率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3C1426-F919-42D0-8E7D-5AFA09F70BC7}"/>
              </a:ext>
            </a:extLst>
          </p:cNvPr>
          <p:cNvSpPr txBox="1"/>
          <p:nvPr/>
        </p:nvSpPr>
        <p:spPr>
          <a:xfrm>
            <a:off x="4537787" y="97635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TCR</a:t>
            </a:r>
            <a:r>
              <a:rPr kumimoji="1" lang="ja-JP" altLang="en-US" dirty="0"/>
              <a:t>のペアリング効率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CEEEBDF-167E-407E-A9A0-9F65453AB88F}"/>
              </a:ext>
            </a:extLst>
          </p:cNvPr>
          <p:cNvCxnSpPr>
            <a:cxnSpLocks/>
          </p:cNvCxnSpPr>
          <p:nvPr/>
        </p:nvCxnSpPr>
        <p:spPr>
          <a:xfrm>
            <a:off x="1595534" y="5346441"/>
            <a:ext cx="74551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94CABB-F777-45B3-8E6A-56900258C5C2}"/>
              </a:ext>
            </a:extLst>
          </p:cNvPr>
          <p:cNvSpPr txBox="1"/>
          <p:nvPr/>
        </p:nvSpPr>
        <p:spPr>
          <a:xfrm>
            <a:off x="6960637" y="4749440"/>
            <a:ext cx="1715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Threshold</a:t>
            </a:r>
          </a:p>
          <a:p>
            <a:r>
              <a:rPr lang="en-US" altLang="ja-JP" sz="1500" dirty="0"/>
              <a:t>(Top clone</a:t>
            </a:r>
            <a:r>
              <a:rPr lang="ja-JP" altLang="en-US" sz="1500" dirty="0"/>
              <a:t>の頻度</a:t>
            </a:r>
            <a:r>
              <a:rPr lang="en-US" altLang="ja-JP" sz="1500" dirty="0"/>
              <a:t>)</a:t>
            </a:r>
            <a:endParaRPr kumimoji="1" lang="ja-JP" altLang="en-US" sz="15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E9F483-A1C3-49F5-8DCF-1F746FA43E77}"/>
              </a:ext>
            </a:extLst>
          </p:cNvPr>
          <p:cNvSpPr txBox="1"/>
          <p:nvPr/>
        </p:nvSpPr>
        <p:spPr>
          <a:xfrm>
            <a:off x="7055161" y="147600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BD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B0BD5E9-77B0-4959-8F6B-C21D6B6AEE0D}"/>
              </a:ext>
            </a:extLst>
          </p:cNvPr>
          <p:cNvSpPr txBox="1"/>
          <p:nvPr/>
        </p:nvSpPr>
        <p:spPr>
          <a:xfrm>
            <a:off x="7055161" y="183983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BD-IVT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DA5A413-6DC5-45A5-99DC-45131FB8D5EA}"/>
              </a:ext>
            </a:extLst>
          </p:cNvPr>
          <p:cNvSpPr txBox="1"/>
          <p:nvPr/>
        </p:nvSpPr>
        <p:spPr>
          <a:xfrm>
            <a:off x="9468974" y="1506225"/>
            <a:ext cx="2238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Denature</a:t>
            </a:r>
            <a:r>
              <a:rPr kumimoji="1" lang="ja-JP" altLang="en-US" sz="1500" dirty="0"/>
              <a:t>手法</a:t>
            </a:r>
            <a:r>
              <a:rPr lang="en-US" altLang="ja-JP" sz="1500" dirty="0"/>
              <a:t>;</a:t>
            </a:r>
          </a:p>
          <a:p>
            <a:r>
              <a:rPr kumimoji="1" lang="en-US" altLang="ja-JP" sz="1500" dirty="0"/>
              <a:t>95</a:t>
            </a:r>
            <a:r>
              <a:rPr kumimoji="1" lang="ja-JP" altLang="en-US" sz="1500" dirty="0"/>
              <a:t>℃ </a:t>
            </a:r>
            <a:r>
              <a:rPr kumimoji="1" lang="en-US" altLang="ja-JP" sz="1500" dirty="0"/>
              <a:t>(BD</a:t>
            </a:r>
            <a:r>
              <a:rPr kumimoji="1" lang="ja-JP" altLang="en-US" sz="1500" dirty="0"/>
              <a:t>推奨</a:t>
            </a:r>
            <a:r>
              <a:rPr kumimoji="1" lang="en-US" altLang="ja-JP" sz="1500" dirty="0"/>
              <a:t>) or NaOH</a:t>
            </a:r>
            <a:endParaRPr kumimoji="1" lang="ja-JP" altLang="en-US" sz="15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8BC0992-8C35-4001-B896-B97A106FD8A7}"/>
              </a:ext>
            </a:extLst>
          </p:cNvPr>
          <p:cNvSpPr txBox="1"/>
          <p:nvPr/>
        </p:nvSpPr>
        <p:spPr>
          <a:xfrm>
            <a:off x="9468974" y="2290492"/>
            <a:ext cx="2071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TCR</a:t>
            </a:r>
            <a:r>
              <a:rPr kumimoji="1" lang="ja-JP" altLang="en-US" sz="1500" dirty="0"/>
              <a:t>の増幅</a:t>
            </a:r>
            <a:r>
              <a:rPr kumimoji="1" lang="en-US" altLang="ja-JP" sz="1500" dirty="0"/>
              <a:t>;</a:t>
            </a:r>
          </a:p>
          <a:p>
            <a:r>
              <a:rPr lang="en-US" altLang="ja-JP" sz="1500" dirty="0"/>
              <a:t>PCR</a:t>
            </a:r>
            <a:r>
              <a:rPr lang="ja-JP" altLang="en-US" sz="1500" dirty="0"/>
              <a:t>のみ </a:t>
            </a:r>
            <a:r>
              <a:rPr lang="en-US" altLang="ja-JP" sz="1500" dirty="0"/>
              <a:t>or PCR+IVT</a:t>
            </a:r>
            <a:endParaRPr kumimoji="1" lang="ja-JP" altLang="en-US" sz="15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9495371-CE7D-4398-B1E0-DAD4947F63B5}"/>
              </a:ext>
            </a:extLst>
          </p:cNvPr>
          <p:cNvSpPr txBox="1"/>
          <p:nvPr/>
        </p:nvSpPr>
        <p:spPr>
          <a:xfrm>
            <a:off x="7055161" y="220366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NaOH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DA0627-B2E6-4688-BE02-23C3BA8DFD0E}"/>
              </a:ext>
            </a:extLst>
          </p:cNvPr>
          <p:cNvSpPr txBox="1"/>
          <p:nvPr/>
        </p:nvSpPr>
        <p:spPr>
          <a:xfrm>
            <a:off x="7055161" y="256749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AD07E3"/>
                </a:solidFill>
              </a:rPr>
              <a:t>NaOH</a:t>
            </a:r>
            <a:r>
              <a:rPr kumimoji="1" lang="en-US" altLang="ja-JP" dirty="0">
                <a:solidFill>
                  <a:srgbClr val="AD07E3"/>
                </a:solidFill>
              </a:rPr>
              <a:t>-IVT</a:t>
            </a:r>
            <a:endParaRPr kumimoji="1" lang="ja-JP" altLang="en-US" dirty="0">
              <a:solidFill>
                <a:srgbClr val="AD07E3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E4142C4-DC13-4591-83A8-46AA7C343C53}"/>
              </a:ext>
            </a:extLst>
          </p:cNvPr>
          <p:cNvSpPr txBox="1"/>
          <p:nvPr/>
        </p:nvSpPr>
        <p:spPr>
          <a:xfrm>
            <a:off x="7055161" y="36438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類似クローンの統合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11DFDB0D-CF1B-412F-84E2-E91F5AB014E1}"/>
              </a:ext>
            </a:extLst>
          </p:cNvPr>
          <p:cNvSpPr txBox="1"/>
          <p:nvPr/>
        </p:nvSpPr>
        <p:spPr>
          <a:xfrm>
            <a:off x="7055161" y="400764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MiXCR</a:t>
            </a:r>
            <a:r>
              <a:rPr kumimoji="1" lang="ja-JP" altLang="en-US" dirty="0"/>
              <a:t>のみ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A61646E-8B9C-41D0-AABA-CAD66DEA5D91}"/>
              </a:ext>
            </a:extLst>
          </p:cNvPr>
          <p:cNvSpPr txBox="1"/>
          <p:nvPr/>
        </p:nvSpPr>
        <p:spPr>
          <a:xfrm>
            <a:off x="9468974" y="3615232"/>
            <a:ext cx="23751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1500" dirty="0"/>
              <a:t>CB</a:t>
            </a:r>
            <a:r>
              <a:rPr lang="ja-JP" altLang="en-US" sz="1500" dirty="0"/>
              <a:t>ごとに</a:t>
            </a:r>
            <a:br>
              <a:rPr lang="en-US" altLang="ja-JP" sz="1500" dirty="0"/>
            </a:br>
            <a:r>
              <a:rPr lang="en-US" altLang="ja-JP" sz="1500" dirty="0"/>
              <a:t>“CDR3 NT</a:t>
            </a:r>
            <a:r>
              <a:rPr lang="ja-JP" altLang="en-US" sz="1500" dirty="0"/>
              <a:t> </a:t>
            </a:r>
            <a:r>
              <a:rPr lang="en-US" altLang="ja-JP" sz="1500" dirty="0"/>
              <a:t>+ V + J”</a:t>
            </a:r>
            <a:r>
              <a:rPr lang="ja-JP" altLang="en-US" sz="1500" dirty="0"/>
              <a:t>が</a:t>
            </a:r>
            <a:br>
              <a:rPr lang="en-US" altLang="ja-JP" sz="1500" dirty="0"/>
            </a:br>
            <a:r>
              <a:rPr lang="ja-JP" altLang="en-US" sz="1500" dirty="0"/>
              <a:t>一致するクローンを統合 </a:t>
            </a:r>
            <a:endParaRPr lang="en-US" altLang="ja-JP" sz="15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E73128B-04BC-423F-A097-4E0F3007D872}"/>
              </a:ext>
            </a:extLst>
          </p:cNvPr>
          <p:cNvSpPr txBox="1"/>
          <p:nvPr/>
        </p:nvSpPr>
        <p:spPr>
          <a:xfrm>
            <a:off x="1959772" y="5576039"/>
            <a:ext cx="82724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/>
              <a:t>Method, </a:t>
            </a:r>
            <a:r>
              <a:rPr kumimoji="1" lang="ja-JP" altLang="en-US" dirty="0"/>
              <a:t>解析法により</a:t>
            </a:r>
            <a:r>
              <a:rPr kumimoji="1" lang="en-US" altLang="ja-JP" dirty="0"/>
              <a:t>, TCR</a:t>
            </a:r>
            <a:r>
              <a:rPr kumimoji="1" lang="ja-JP" altLang="en-US" dirty="0"/>
              <a:t>の検出率</a:t>
            </a:r>
            <a:r>
              <a:rPr kumimoji="1" lang="en-US" altLang="ja-JP" dirty="0"/>
              <a:t>, </a:t>
            </a:r>
            <a:r>
              <a:rPr kumimoji="1" lang="ja-JP" altLang="en-US" dirty="0"/>
              <a:t>ペアリング効率に大きな差は見られない</a:t>
            </a:r>
            <a:endParaRPr kumimoji="1"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sz="1500" dirty="0"/>
              <a:t>BD</a:t>
            </a:r>
            <a:r>
              <a:rPr kumimoji="1" lang="ja-JP" altLang="en-US" sz="1500" dirty="0"/>
              <a:t>法 </a:t>
            </a:r>
            <a:r>
              <a:rPr kumimoji="1" lang="en-US" altLang="ja-JP" sz="1500" dirty="0"/>
              <a:t>&gt; NaOH (3%), IVT</a:t>
            </a:r>
            <a:r>
              <a:rPr kumimoji="1" lang="ja-JP" altLang="en-US" sz="1500" dirty="0"/>
              <a:t>なし </a:t>
            </a:r>
            <a:r>
              <a:rPr kumimoji="1" lang="en-US" altLang="ja-JP" sz="1500" dirty="0"/>
              <a:t>&gt; IVT</a:t>
            </a:r>
            <a:r>
              <a:rPr kumimoji="1" lang="ja-JP" altLang="en-US" sz="1500" dirty="0"/>
              <a:t>あり </a:t>
            </a:r>
            <a:r>
              <a:rPr kumimoji="1" lang="en-US" altLang="ja-JP" sz="1500" dirty="0"/>
              <a:t>(0.5%)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sz="1500" dirty="0"/>
              <a:t>類似クローンの統合 </a:t>
            </a:r>
            <a:r>
              <a:rPr lang="en-US" altLang="ja-JP" sz="1500" dirty="0"/>
              <a:t>&gt; </a:t>
            </a:r>
            <a:r>
              <a:rPr lang="en-US" altLang="ja-JP" sz="1500" dirty="0" err="1"/>
              <a:t>MiXCR</a:t>
            </a:r>
            <a:r>
              <a:rPr lang="ja-JP" altLang="en-US" sz="1500" dirty="0"/>
              <a:t>のみ </a:t>
            </a:r>
            <a:r>
              <a:rPr lang="en-US" altLang="ja-JP" sz="1500" dirty="0"/>
              <a:t>(1.5%)</a:t>
            </a:r>
            <a:endParaRPr kumimoji="1" lang="en-US" altLang="ja-JP" sz="1500" dirty="0"/>
          </a:p>
        </p:txBody>
      </p:sp>
    </p:spTree>
    <p:extLst>
      <p:ext uri="{BB962C8B-B14F-4D97-AF65-F5344CB8AC3E}">
        <p14:creationId xmlns:p14="http://schemas.microsoft.com/office/powerpoint/2010/main" val="313478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B78A855-72C7-4D31-9644-5840A3AE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5" y="1684980"/>
            <a:ext cx="10879826" cy="100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CB0AC60-D5D5-41A4-A842-92051283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ペアリング効率の確認 </a:t>
            </a:r>
            <a:r>
              <a:rPr kumimoji="1" lang="en-US" altLang="ja-JP" dirty="0"/>
              <a:t>/ Summary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0405A7-0286-4BC9-83D9-F58D5B085E1E}"/>
              </a:ext>
            </a:extLst>
          </p:cNvPr>
          <p:cNvSpPr txBox="1"/>
          <p:nvPr/>
        </p:nvSpPr>
        <p:spPr>
          <a:xfrm>
            <a:off x="1269198" y="4292399"/>
            <a:ext cx="96536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/>
              <a:t>SCT</a:t>
            </a:r>
            <a:r>
              <a:rPr kumimoji="1" lang="ja-JP" altLang="en-US" dirty="0"/>
              <a:t>で</a:t>
            </a:r>
            <a:r>
              <a:rPr kumimoji="1" lang="en-US" altLang="ja-JP" dirty="0"/>
              <a:t>CD8+ T cell</a:t>
            </a:r>
            <a:r>
              <a:rPr kumimoji="1" lang="ja-JP" altLang="en-US" dirty="0"/>
              <a:t>と判定された細胞のうちの約</a:t>
            </a:r>
            <a:r>
              <a:rPr kumimoji="1" lang="en-US" altLang="ja-JP" dirty="0"/>
              <a:t>85%</a:t>
            </a:r>
            <a:r>
              <a:rPr kumimoji="1" lang="ja-JP" altLang="en-US" dirty="0"/>
              <a:t>で</a:t>
            </a:r>
            <a:r>
              <a:rPr kumimoji="1" lang="en-US" altLang="ja-JP" dirty="0" err="1"/>
              <a:t>TCRa</a:t>
            </a:r>
            <a:r>
              <a:rPr kumimoji="1" lang="en-US" altLang="ja-JP" dirty="0"/>
              <a:t>/b</a:t>
            </a:r>
            <a:r>
              <a:rPr kumimoji="1" lang="ja-JP" altLang="en-US" dirty="0"/>
              <a:t>の</a:t>
            </a:r>
            <a:r>
              <a:rPr kumimoji="1" lang="en-US" altLang="ja-JP" dirty="0"/>
              <a:t>paring</a:t>
            </a:r>
            <a:r>
              <a:rPr kumimoji="1" lang="ja-JP" altLang="en-US" dirty="0"/>
              <a:t>に成功</a:t>
            </a:r>
            <a:endParaRPr kumimoji="1" lang="en-US" altLang="ja-JP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Pmel</a:t>
            </a:r>
            <a:r>
              <a:rPr kumimoji="1" lang="en-US" altLang="ja-JP" dirty="0"/>
              <a:t> (total 5%) </a:t>
            </a:r>
            <a:r>
              <a:rPr kumimoji="1" lang="ja-JP" altLang="en-US" dirty="0"/>
              <a:t>と</a:t>
            </a:r>
            <a:r>
              <a:rPr kumimoji="1" lang="en-US" altLang="ja-JP" dirty="0"/>
              <a:t>Endo T cell</a:t>
            </a:r>
            <a:r>
              <a:rPr kumimoji="1" lang="ja-JP" altLang="en-US" dirty="0"/>
              <a:t>との間の</a:t>
            </a:r>
            <a:r>
              <a:rPr kumimoji="1" lang="en-US" altLang="ja-JP" dirty="0"/>
              <a:t>miss paring</a:t>
            </a:r>
            <a:r>
              <a:rPr kumimoji="1" lang="ja-JP" altLang="en-US" dirty="0"/>
              <a:t>は</a:t>
            </a:r>
            <a:r>
              <a:rPr kumimoji="1" lang="en-US" altLang="ja-JP" dirty="0"/>
              <a:t>0.06</a:t>
            </a:r>
            <a:r>
              <a:rPr kumimoji="1" lang="ja-JP" altLang="en-US" dirty="0"/>
              <a:t>％と</a:t>
            </a:r>
            <a:r>
              <a:rPr kumimoji="1" lang="en-US" altLang="ja-JP" dirty="0"/>
              <a:t>, </a:t>
            </a:r>
            <a:r>
              <a:rPr kumimoji="1" lang="ja-JP" altLang="en-US" dirty="0"/>
              <a:t>ほとんど無視できる</a:t>
            </a:r>
            <a:endParaRPr kumimoji="1" lang="en-US" altLang="ja-JP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ja-JP" sz="2000" b="1" dirty="0">
                <a:solidFill>
                  <a:srgbClr val="EE127B"/>
                </a:solidFill>
              </a:rPr>
              <a:t>10X</a:t>
            </a:r>
            <a:r>
              <a:rPr lang="ja-JP" altLang="en-US" sz="2000" b="1" dirty="0">
                <a:solidFill>
                  <a:srgbClr val="EE127B"/>
                </a:solidFill>
              </a:rPr>
              <a:t>を用いた</a:t>
            </a:r>
            <a:r>
              <a:rPr lang="en-US" altLang="ja-JP" sz="2000" b="1" dirty="0" err="1">
                <a:solidFill>
                  <a:srgbClr val="EE127B"/>
                </a:solidFill>
              </a:rPr>
              <a:t>scTCR</a:t>
            </a:r>
            <a:r>
              <a:rPr lang="ja-JP" altLang="en-US" sz="2000" b="1" dirty="0">
                <a:solidFill>
                  <a:srgbClr val="EE127B"/>
                </a:solidFill>
              </a:rPr>
              <a:t>と同様の性能を</a:t>
            </a:r>
            <a:r>
              <a:rPr lang="en-US" altLang="ja-JP" sz="2000" b="1" dirty="0">
                <a:solidFill>
                  <a:srgbClr val="EE127B"/>
                </a:solidFill>
              </a:rPr>
              <a:t>BD, targeted sequence</a:t>
            </a:r>
            <a:r>
              <a:rPr lang="ja-JP" altLang="en-US" sz="2000" b="1" dirty="0">
                <a:solidFill>
                  <a:srgbClr val="EE127B"/>
                </a:solidFill>
              </a:rPr>
              <a:t>の系でも達成できる</a:t>
            </a:r>
            <a:endParaRPr kumimoji="1" lang="ja-JP" altLang="en-US" sz="2000" b="1" dirty="0">
              <a:solidFill>
                <a:srgbClr val="EE127B"/>
              </a:solidFill>
            </a:endParaRPr>
          </a:p>
        </p:txBody>
      </p:sp>
      <p:sp>
        <p:nvSpPr>
          <p:cNvPr id="4" name="楕円 3"/>
          <p:cNvSpPr/>
          <p:nvPr/>
        </p:nvSpPr>
        <p:spPr>
          <a:xfrm>
            <a:off x="9327777" y="1499170"/>
            <a:ext cx="1073754" cy="13777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2D7F011-3F4B-42FD-B6EB-E563027508EB}"/>
              </a:ext>
            </a:extLst>
          </p:cNvPr>
          <p:cNvSpPr txBox="1"/>
          <p:nvPr/>
        </p:nvSpPr>
        <p:spPr>
          <a:xfrm>
            <a:off x="436505" y="111116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手法</a:t>
            </a:r>
            <a:r>
              <a:rPr lang="en-US" altLang="ja-JP" dirty="0"/>
              <a:t>: BD</a:t>
            </a:r>
            <a:r>
              <a:rPr lang="ja-JP" altLang="en-US" dirty="0"/>
              <a:t>法</a:t>
            </a:r>
            <a:r>
              <a:rPr lang="en-US" altLang="ja-JP" dirty="0"/>
              <a:t>, IVT</a:t>
            </a:r>
            <a:r>
              <a:rPr lang="ja-JP" altLang="en-US" dirty="0"/>
              <a:t>なし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249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43DB9-37D0-464E-BC61-321C699A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51CAA5-8565-4896-8F17-FDDAB4B03366}"/>
              </a:ext>
            </a:extLst>
          </p:cNvPr>
          <p:cNvSpPr txBox="1"/>
          <p:nvPr/>
        </p:nvSpPr>
        <p:spPr>
          <a:xfrm>
            <a:off x="345440" y="1378931"/>
            <a:ext cx="623760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ja-JP" sz="3600" dirty="0"/>
              <a:t>0. BD, </a:t>
            </a:r>
            <a:r>
              <a:rPr lang="en-US" altLang="ja-JP" sz="3600" dirty="0" err="1"/>
              <a:t>scTCRseq</a:t>
            </a:r>
            <a:r>
              <a:rPr lang="ja-JP" altLang="en-US" sz="3600" dirty="0"/>
              <a:t>の紹介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1. </a:t>
            </a:r>
            <a:r>
              <a:rPr lang="ja-JP" altLang="en-US" sz="3600" dirty="0"/>
              <a:t>検討した手法間の性能比較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kumimoji="1" lang="en-US" altLang="ja-JP" sz="3600" dirty="0">
                <a:solidFill>
                  <a:srgbClr val="FF0000"/>
                </a:solidFill>
              </a:rPr>
              <a:t>2. BD, SCT</a:t>
            </a:r>
            <a:r>
              <a:rPr kumimoji="1" lang="ja-JP" altLang="en-US" sz="3600" dirty="0">
                <a:solidFill>
                  <a:srgbClr val="FF0000"/>
                </a:solidFill>
              </a:rPr>
              <a:t>の結果</a:t>
            </a:r>
            <a:endParaRPr kumimoji="1" lang="en-US" altLang="ja-JP" sz="36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ja-JP" sz="3600" dirty="0"/>
              <a:t>3. BD, </a:t>
            </a:r>
            <a:r>
              <a:rPr lang="en-US" altLang="ja-JP" sz="3600" dirty="0" err="1"/>
              <a:t>scTCR</a:t>
            </a:r>
            <a:r>
              <a:rPr lang="ja-JP" altLang="en-US" sz="3600" dirty="0"/>
              <a:t>の結果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6818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ホームベース 189">
            <a:extLst>
              <a:ext uri="{FF2B5EF4-FFF2-40B4-BE49-F238E27FC236}">
                <a16:creationId xmlns:a16="http://schemas.microsoft.com/office/drawing/2014/main" id="{06886E73-8CF1-4A1C-B41C-12AA311CD91C}"/>
              </a:ext>
            </a:extLst>
          </p:cNvPr>
          <p:cNvSpPr>
            <a:spLocks noChangeAspect="1"/>
          </p:cNvSpPr>
          <p:nvPr/>
        </p:nvSpPr>
        <p:spPr>
          <a:xfrm>
            <a:off x="2120050" y="2591842"/>
            <a:ext cx="2199340" cy="622200"/>
          </a:xfrm>
          <a:prstGeom prst="homePlate">
            <a:avLst>
              <a:gd name="adj" fmla="val 17123"/>
            </a:avLst>
          </a:prstGeom>
          <a:solidFill>
            <a:srgbClr val="7F7F7F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853" tIns="32926" rIns="32926" bIns="32926" rtlCol="0" anchor="ctr">
            <a:noAutofit/>
          </a:bodyPr>
          <a:lstStyle/>
          <a:p>
            <a:r>
              <a:rPr lang="en-US" altLang="ja-JP" sz="15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Tumor</a:t>
            </a:r>
          </a:p>
          <a:p>
            <a:pPr lvl="1" indent="-274638"/>
            <a:r>
              <a:rPr lang="en-US" altLang="ja-JP" sz="15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CD8</a:t>
            </a:r>
            <a:r>
              <a:rPr lang="en-US" altLang="ja-JP" sz="1500" b="1" baseline="30000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+</a:t>
            </a:r>
            <a:r>
              <a:rPr lang="en-US" altLang="ja-JP" sz="15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 T cells</a:t>
            </a:r>
            <a:endParaRPr lang="en-US" altLang="ja-JP" sz="1500" b="1" baseline="30000" dirty="0">
              <a:latin typeface="Arial" panose="020B0604020202020204" pitchFamily="34" charset="0"/>
              <a:ea typeface="ＭＳ Ｐゴシック" panose="020B0600070205080204" pitchFamily="50" charset="-128"/>
              <a:cs typeface="Arial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248527" y="2548999"/>
            <a:ext cx="1951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Single cell </a:t>
            </a:r>
          </a:p>
          <a:p>
            <a:r>
              <a:rPr lang="en-US" altLang="ja-JP" sz="2000" b="1" dirty="0"/>
              <a:t>Transcriptome</a:t>
            </a:r>
            <a:endParaRPr lang="ja-JP" altLang="en-US" sz="2000" b="1" dirty="0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4319390" y="2902942"/>
            <a:ext cx="168352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4228236" y="241688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BD Rhapsody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027008" y="2416883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TAS-</a:t>
            </a:r>
            <a:r>
              <a:rPr kumimoji="1" lang="en-US" altLang="ja-JP" dirty="0" err="1"/>
              <a:t>seq</a:t>
            </a:r>
            <a:endParaRPr kumimoji="1"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 flipV="1">
            <a:off x="6002912" y="2902943"/>
            <a:ext cx="1264778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endCxn id="42" idx="1"/>
          </p:cNvCxnSpPr>
          <p:nvPr/>
        </p:nvCxnSpPr>
        <p:spPr>
          <a:xfrm>
            <a:off x="5988050" y="2936410"/>
            <a:ext cx="1260477" cy="1617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7248527" y="4199632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Single cell </a:t>
            </a:r>
            <a:r>
              <a:rPr lang="en-US" altLang="ja-JP" sz="2000" b="1" dirty="0" err="1"/>
              <a:t>TCRseq</a:t>
            </a:r>
            <a:endParaRPr lang="en-US" altLang="ja-JP" sz="2000" b="1" dirty="0"/>
          </a:p>
          <a:p>
            <a:r>
              <a:rPr lang="en-US" altLang="ja-JP" sz="2000" b="1" dirty="0"/>
              <a:t>(</a:t>
            </a:r>
            <a:r>
              <a:rPr lang="en-US" altLang="ja-JP" sz="2000" b="1" dirty="0" err="1"/>
              <a:t>TCR</a:t>
            </a:r>
            <a:r>
              <a:rPr lang="en-US" altLang="ja-JP" sz="2000" b="1" dirty="0" err="1">
                <a:latin typeface="Symbol" panose="05050102010706020507" pitchFamily="18" charset="2"/>
              </a:rPr>
              <a:t>a</a:t>
            </a:r>
            <a:r>
              <a:rPr lang="en-US" altLang="ja-JP" sz="2000" b="1" dirty="0"/>
              <a:t> and </a:t>
            </a:r>
            <a:r>
              <a:rPr lang="en-US" altLang="ja-JP" sz="2000" b="1" dirty="0" err="1"/>
              <a:t>TCR</a:t>
            </a:r>
            <a:r>
              <a:rPr lang="en-US" altLang="ja-JP" sz="2000" b="1" dirty="0" err="1">
                <a:latin typeface="Symbol" panose="05050102010706020507" pitchFamily="18" charset="2"/>
              </a:rPr>
              <a:t>b</a:t>
            </a:r>
            <a:r>
              <a:rPr lang="en-US" altLang="ja-JP" sz="2000" b="1" dirty="0"/>
              <a:t>)</a:t>
            </a:r>
            <a:endParaRPr lang="ja-JP" altLang="en-US" sz="2000" b="1" dirty="0"/>
          </a:p>
        </p:txBody>
      </p:sp>
      <p:sp>
        <p:nvSpPr>
          <p:cNvPr id="48" name="左右矢印 47"/>
          <p:cNvSpPr/>
          <p:nvPr/>
        </p:nvSpPr>
        <p:spPr>
          <a:xfrm rot="5400000">
            <a:off x="7663085" y="3635990"/>
            <a:ext cx="763471" cy="2183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531107" y="342202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</a:t>
            </a:r>
            <a:r>
              <a:rPr kumimoji="1" lang="ja-JP" altLang="en-US" dirty="0">
                <a:solidFill>
                  <a:srgbClr val="FF0000"/>
                </a:solidFill>
              </a:rPr>
              <a:t>細胞クローンに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腫瘍内での性質を対応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実験デザイン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D01903D-5D87-44A2-8726-12982AC9BB36}"/>
              </a:ext>
            </a:extLst>
          </p:cNvPr>
          <p:cNvCxnSpPr>
            <a:cxnSpLocks/>
          </p:cNvCxnSpPr>
          <p:nvPr/>
        </p:nvCxnSpPr>
        <p:spPr>
          <a:xfrm>
            <a:off x="852304" y="1577268"/>
            <a:ext cx="254396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9A9C4C-898D-490F-824A-3010CB23EE6C}"/>
              </a:ext>
            </a:extLst>
          </p:cNvPr>
          <p:cNvSpPr txBox="1"/>
          <p:nvPr/>
        </p:nvSpPr>
        <p:spPr>
          <a:xfrm>
            <a:off x="1486085" y="1969364"/>
            <a:ext cx="9252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35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Anti-CD4</a:t>
            </a:r>
          </a:p>
          <a:p>
            <a:pPr algn="ctr"/>
            <a:r>
              <a:rPr lang="en-US" altLang="ja-JP" sz="1350" b="1" dirty="0" err="1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i.p</a:t>
            </a:r>
            <a:r>
              <a:rPr lang="en-US" altLang="ja-JP" sz="135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.</a:t>
            </a:r>
            <a:endParaRPr lang="ja-JP" altLang="en-US" sz="1350" b="1" dirty="0">
              <a:latin typeface="Arial" panose="020B0604020202020204" pitchFamily="34" charset="0"/>
              <a:ea typeface="ＭＳ Ｐゴシック" panose="020B0600070205080204" pitchFamily="50" charset="-128"/>
              <a:cs typeface="Arial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6BF0DB-12EE-420C-89A8-2B25742B28EE}"/>
              </a:ext>
            </a:extLst>
          </p:cNvPr>
          <p:cNvSpPr txBox="1"/>
          <p:nvPr/>
        </p:nvSpPr>
        <p:spPr>
          <a:xfrm>
            <a:off x="2934796" y="126807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14</a:t>
            </a:r>
            <a:endParaRPr lang="ja-JP" altLang="en-US" sz="1200" b="1" dirty="0">
              <a:latin typeface="Arial" panose="020B0604020202020204" pitchFamily="34" charset="0"/>
              <a:ea typeface="ＭＳ Ｐゴシック" panose="020B0600070205080204" pitchFamily="50" charset="-128"/>
              <a:cs typeface="Arial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894490-FD59-47EC-8321-42AA9B3EE3DC}"/>
              </a:ext>
            </a:extLst>
          </p:cNvPr>
          <p:cNvSpPr txBox="1"/>
          <p:nvPr/>
        </p:nvSpPr>
        <p:spPr>
          <a:xfrm>
            <a:off x="356005" y="1969363"/>
            <a:ext cx="970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B16</a:t>
            </a:r>
          </a:p>
          <a:p>
            <a:r>
              <a:rPr lang="en-US" altLang="ja-JP" sz="135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5x10</a:t>
            </a:r>
            <a:r>
              <a:rPr lang="en-US" altLang="ja-JP" sz="1350" b="1" baseline="30000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5</a:t>
            </a:r>
            <a:r>
              <a:rPr lang="en-US" altLang="ja-JP" sz="135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 </a:t>
            </a:r>
            <a:r>
              <a:rPr lang="en-US" altLang="ja-JP" sz="1350" b="1" dirty="0" err="1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rPr>
              <a:t>s.c.</a:t>
            </a:r>
            <a:endParaRPr lang="ja-JP" altLang="en-US" sz="1350" b="1" dirty="0">
              <a:latin typeface="Arial" panose="020B0604020202020204" pitchFamily="34" charset="0"/>
              <a:ea typeface="ＭＳ Ｐゴシック" panose="020B0600070205080204" pitchFamily="50" charset="-128"/>
              <a:cs typeface="Arial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56005" y="1268070"/>
            <a:ext cx="765924" cy="628689"/>
            <a:chOff x="586742" y="1550081"/>
            <a:chExt cx="765924" cy="628689"/>
          </a:xfrm>
        </p:grpSpPr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BEF39EB9-9D30-435A-BBC5-34A22A72F4DF}"/>
                </a:ext>
              </a:extLst>
            </p:cNvPr>
            <p:cNvSpPr txBox="1"/>
            <p:nvPr/>
          </p:nvSpPr>
          <p:spPr>
            <a:xfrm>
              <a:off x="586742" y="15500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Day</a:t>
              </a:r>
              <a:endParaRPr lang="ja-JP" altLang="en-US" sz="12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433B457-E214-48EE-840B-942EC7DC10EA}"/>
                </a:ext>
              </a:extLst>
            </p:cNvPr>
            <p:cNvSpPr txBox="1"/>
            <p:nvPr/>
          </p:nvSpPr>
          <p:spPr>
            <a:xfrm>
              <a:off x="1083040" y="15500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0</a:t>
              </a:r>
              <a:endParaRPr lang="ja-JP" altLang="en-US" sz="12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endParaRPr>
            </a:p>
          </p:txBody>
        </p:sp>
        <p:sp>
          <p:nvSpPr>
            <p:cNvPr id="23" name="二等辺三角形 15">
              <a:extLst>
                <a:ext uri="{FF2B5EF4-FFF2-40B4-BE49-F238E27FC236}">
                  <a16:creationId xmlns:a16="http://schemas.microsoft.com/office/drawing/2014/main" id="{AB59335A-5E7B-447F-98A0-B6E948BB8E06}"/>
                </a:ext>
              </a:extLst>
            </p:cNvPr>
            <p:cNvSpPr/>
            <p:nvPr/>
          </p:nvSpPr>
          <p:spPr>
            <a:xfrm>
              <a:off x="1074728" y="1962770"/>
              <a:ext cx="180000" cy="216000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00"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1546467" y="1268069"/>
            <a:ext cx="269626" cy="628690"/>
            <a:chOff x="1745648" y="1268069"/>
            <a:chExt cx="269626" cy="62869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71CFF30-5633-4C16-99A8-AC4FF2841645}"/>
                </a:ext>
              </a:extLst>
            </p:cNvPr>
            <p:cNvSpPr txBox="1"/>
            <p:nvPr/>
          </p:nvSpPr>
          <p:spPr>
            <a:xfrm>
              <a:off x="1745648" y="126806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5</a:t>
              </a:r>
              <a:endParaRPr lang="ja-JP" altLang="en-US" sz="12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endParaRPr>
            </a:p>
          </p:txBody>
        </p:sp>
        <p:sp>
          <p:nvSpPr>
            <p:cNvPr id="20" name="二等辺三角形 16">
              <a:extLst>
                <a:ext uri="{FF2B5EF4-FFF2-40B4-BE49-F238E27FC236}">
                  <a16:creationId xmlns:a16="http://schemas.microsoft.com/office/drawing/2014/main" id="{CA01BE44-D15F-4BFE-A993-C897870CF06E}"/>
                </a:ext>
              </a:extLst>
            </p:cNvPr>
            <p:cNvSpPr/>
            <p:nvPr/>
          </p:nvSpPr>
          <p:spPr>
            <a:xfrm>
              <a:off x="1790461" y="1680759"/>
              <a:ext cx="180000" cy="21600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00"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2240631" y="1268069"/>
            <a:ext cx="269626" cy="628690"/>
            <a:chOff x="1609579" y="1963676"/>
            <a:chExt cx="269626" cy="628690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B6FE294-7325-4387-9B2E-20BBA7FF7A21}"/>
                </a:ext>
              </a:extLst>
            </p:cNvPr>
            <p:cNvSpPr txBox="1"/>
            <p:nvPr/>
          </p:nvSpPr>
          <p:spPr>
            <a:xfrm>
              <a:off x="1609579" y="196367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9</a:t>
              </a:r>
              <a:endParaRPr lang="ja-JP" altLang="en-US" sz="1200" b="1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endParaRPr>
            </a:p>
          </p:txBody>
        </p:sp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7872E42D-2CCE-461A-9F65-E8AA4DB3467B}"/>
                </a:ext>
              </a:extLst>
            </p:cNvPr>
            <p:cNvSpPr/>
            <p:nvPr/>
          </p:nvSpPr>
          <p:spPr>
            <a:xfrm>
              <a:off x="1640059" y="2376366"/>
              <a:ext cx="180000" cy="21600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00"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8F8EA19D-A939-441E-A7F0-C9A44C47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8" y="2723443"/>
            <a:ext cx="1357260" cy="869039"/>
          </a:xfrm>
          <a:prstGeom prst="rect">
            <a:avLst/>
          </a:prstGeom>
        </p:spPr>
      </p:pic>
      <p:cxnSp>
        <p:nvCxnSpPr>
          <p:cNvPr id="46" name="直線矢印コネクタ 45"/>
          <p:cNvCxnSpPr/>
          <p:nvPr/>
        </p:nvCxnSpPr>
        <p:spPr>
          <a:xfrm>
            <a:off x="3213219" y="1788759"/>
            <a:ext cx="0" cy="688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358288" y="188771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Sacrifice</a:t>
            </a:r>
            <a:endParaRPr kumimoji="1" lang="ja-JP" altLang="en-US" dirty="0"/>
          </a:p>
        </p:txBody>
      </p:sp>
      <p:grpSp>
        <p:nvGrpSpPr>
          <p:cNvPr id="54" name="グループ化 53"/>
          <p:cNvGrpSpPr/>
          <p:nvPr/>
        </p:nvGrpSpPr>
        <p:grpSpPr>
          <a:xfrm>
            <a:off x="2120050" y="5486235"/>
            <a:ext cx="7037384" cy="847337"/>
            <a:chOff x="2120049" y="2663621"/>
            <a:chExt cx="7037384" cy="847337"/>
          </a:xfrm>
        </p:grpSpPr>
        <p:sp>
          <p:nvSpPr>
            <p:cNvPr id="55" name="ホームベース 189">
              <a:extLst>
                <a:ext uri="{FF2B5EF4-FFF2-40B4-BE49-F238E27FC236}">
                  <a16:creationId xmlns:a16="http://schemas.microsoft.com/office/drawing/2014/main" id="{06886E73-8CF1-4A1C-B41C-12AA311CD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0049" y="2663621"/>
              <a:ext cx="2199341" cy="847337"/>
            </a:xfrm>
            <a:prstGeom prst="homePlate">
              <a:avLst>
                <a:gd name="adj" fmla="val 17123"/>
              </a:avLst>
            </a:prstGeom>
            <a:solidFill>
              <a:srgbClr val="7F7F7F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5853" tIns="32926" rIns="32926" bIns="32926" rtlCol="0" anchor="ctr">
              <a:noAutofit/>
            </a:bodyPr>
            <a:lstStyle/>
            <a:p>
              <a:r>
                <a:rPr lang="en-US" altLang="ja-JP" sz="1500" b="1" dirty="0" err="1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dLN</a:t>
              </a:r>
              <a:endParaRPr lang="en-US" altLang="ja-JP" sz="1500" b="1" baseline="30000" dirty="0">
                <a:latin typeface="Arial" panose="020B0604020202020204" pitchFamily="34" charset="0"/>
                <a:ea typeface="ＭＳ Ｐゴシック" panose="020B0600070205080204" pitchFamily="50" charset="-128"/>
                <a:cs typeface="Arial"/>
              </a:endParaRPr>
            </a:p>
            <a:p>
              <a:pPr lvl="1" indent="-274638"/>
              <a:r>
                <a:rPr lang="en-US" altLang="ja-JP" sz="15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CD8</a:t>
              </a:r>
              <a:r>
                <a:rPr lang="en-US" altLang="ja-JP" sz="1500" b="1" baseline="30000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+</a:t>
              </a:r>
              <a:r>
                <a:rPr lang="en-US" altLang="ja-JP" sz="15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 CD44</a:t>
              </a:r>
              <a:r>
                <a:rPr lang="en-US" altLang="ja-JP" sz="1500" b="1" baseline="30000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hi</a:t>
              </a:r>
              <a:r>
                <a:rPr lang="en-US" altLang="ja-JP" sz="1500" b="1" dirty="0">
                  <a:latin typeface="Arial" panose="020B0604020202020204" pitchFamily="34" charset="0"/>
                  <a:ea typeface="ＭＳ Ｐゴシック" panose="020B0600070205080204" pitchFamily="50" charset="-128"/>
                  <a:cs typeface="Arial"/>
                </a:rPr>
                <a:t> T cells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6095376" y="2737177"/>
              <a:ext cx="30620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/>
                <a:t>TCR repertoire analysis</a:t>
              </a:r>
            </a:p>
            <a:p>
              <a:r>
                <a:rPr lang="en-US" altLang="ja-JP" sz="2000" b="1" dirty="0"/>
                <a:t>(Bulk, </a:t>
              </a:r>
              <a:r>
                <a:rPr lang="en-US" altLang="ja-JP" sz="2000" b="1" dirty="0" err="1"/>
                <a:t>TCR</a:t>
              </a:r>
              <a:r>
                <a:rPr lang="en-US" altLang="ja-JP" sz="2000" b="1" dirty="0" err="1">
                  <a:latin typeface="Symbol" panose="05050102010706020507" pitchFamily="18" charset="2"/>
                </a:rPr>
                <a:t>b</a:t>
              </a:r>
              <a:r>
                <a:rPr lang="en-US" altLang="ja-JP" sz="2000" b="1" dirty="0"/>
                <a:t> only)</a:t>
              </a:r>
              <a:endParaRPr lang="ja-JP" altLang="en-US" sz="2000" b="1" dirty="0"/>
            </a:p>
          </p:txBody>
        </p:sp>
        <p:cxnSp>
          <p:nvCxnSpPr>
            <p:cNvPr id="57" name="直線矢印コネクタ 56"/>
            <p:cNvCxnSpPr>
              <a:stCxn id="55" idx="3"/>
            </p:cNvCxnSpPr>
            <p:nvPr/>
          </p:nvCxnSpPr>
          <p:spPr>
            <a:xfrm flipV="1">
              <a:off x="4319390" y="3087289"/>
              <a:ext cx="168352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左右矢印 57"/>
          <p:cNvSpPr/>
          <p:nvPr/>
        </p:nvSpPr>
        <p:spPr>
          <a:xfrm rot="5400000">
            <a:off x="7718684" y="5124457"/>
            <a:ext cx="652273" cy="2183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531107" y="50489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臓器間重複クローンの同定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3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seq. </a:t>
            </a:r>
            <a:r>
              <a:rPr kumimoji="1" lang="ja-JP" altLang="en-US" dirty="0"/>
              <a:t>の性能評価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527046" y="1226454"/>
            <a:ext cx="11137908" cy="4138617"/>
            <a:chOff x="469896" y="1371596"/>
            <a:chExt cx="11137908" cy="413861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96" y="1371596"/>
              <a:ext cx="5518154" cy="4138617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650" y="1371596"/>
              <a:ext cx="5518154" cy="4138617"/>
            </a:xfrm>
            <a:prstGeom prst="rect">
              <a:avLst/>
            </a:prstGeom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1555334" y="5399314"/>
            <a:ext cx="908133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ja-JP" altLang="en-US" dirty="0"/>
              <a:t>リード数は</a:t>
            </a:r>
            <a:r>
              <a:rPr kumimoji="1" lang="en-US" altLang="ja-JP" dirty="0"/>
              <a:t>10</a:t>
            </a:r>
            <a:r>
              <a:rPr kumimoji="1" lang="en-US" altLang="ja-JP" baseline="30000" dirty="0"/>
              <a:t>4</a:t>
            </a:r>
            <a:r>
              <a:rPr kumimoji="1" lang="en-US" altLang="ja-JP" dirty="0"/>
              <a:t>~10</a:t>
            </a:r>
            <a:r>
              <a:rPr kumimoji="1" lang="en-US" altLang="ja-JP" baseline="30000" dirty="0"/>
              <a:t>5</a:t>
            </a:r>
            <a:r>
              <a:rPr kumimoji="1" lang="en-US" altLang="ja-JP" dirty="0"/>
              <a:t> read/cell. SCT</a:t>
            </a:r>
            <a:r>
              <a:rPr kumimoji="1" lang="ja-JP" altLang="en-US" dirty="0"/>
              <a:t>に使用された遺伝子数は</a:t>
            </a:r>
            <a:r>
              <a:rPr kumimoji="1" lang="en-US" altLang="ja-JP" dirty="0"/>
              <a:t>100-200</a:t>
            </a:r>
            <a:r>
              <a:rPr kumimoji="1" lang="ja-JP" altLang="en-US" dirty="0"/>
              <a:t>程度 </a:t>
            </a:r>
            <a:r>
              <a:rPr kumimoji="1" lang="en-US" altLang="ja-JP" dirty="0"/>
              <a:t>(/400 genes) . </a:t>
            </a:r>
          </a:p>
          <a:p>
            <a:pPr>
              <a:spcBef>
                <a:spcPts val="600"/>
              </a:spcBef>
            </a:pPr>
            <a:r>
              <a:rPr kumimoji="1" lang="en-US" altLang="ja-JP" dirty="0" err="1"/>
              <a:t>Pmel</a:t>
            </a:r>
            <a:r>
              <a:rPr kumimoji="1" lang="en-US" altLang="ja-JP" dirty="0"/>
              <a:t> (Tag7-9) </a:t>
            </a:r>
            <a:r>
              <a:rPr kumimoji="1" lang="ja-JP" altLang="en-US" dirty="0" err="1"/>
              <a:t>は検</a:t>
            </a:r>
            <a:r>
              <a:rPr kumimoji="1" lang="ja-JP" altLang="en-US" dirty="0"/>
              <a:t>出遺伝子数</a:t>
            </a:r>
            <a:r>
              <a:rPr kumimoji="1" lang="en-US" altLang="ja-JP" dirty="0"/>
              <a:t>, </a:t>
            </a:r>
            <a:r>
              <a:rPr kumimoji="1" lang="ja-JP" altLang="en-US" dirty="0"/>
              <a:t>リード数ともに少な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364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9" y="854075"/>
            <a:ext cx="6003141" cy="5907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各クラスターの概要 </a:t>
            </a:r>
            <a:r>
              <a:rPr lang="en-US" altLang="ja-JP" dirty="0"/>
              <a:t>(BD protocol)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44534" y="3887148"/>
            <a:ext cx="1043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C094"/>
                </a:solidFill>
              </a:rPr>
              <a:t>6; </a:t>
            </a:r>
            <a:r>
              <a:rPr kumimoji="1" lang="en-US" altLang="ja-JP" dirty="0" err="1">
                <a:solidFill>
                  <a:srgbClr val="00C094"/>
                </a:solidFill>
              </a:rPr>
              <a:t>Gzmk</a:t>
            </a:r>
            <a:endParaRPr kumimoji="1" lang="ja-JP" altLang="en-US" dirty="0">
              <a:solidFill>
                <a:srgbClr val="00C094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44534" y="2467221"/>
            <a:ext cx="29761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97A600"/>
                </a:solidFill>
              </a:rPr>
              <a:t>3; </a:t>
            </a:r>
            <a:r>
              <a:rPr lang="en-US" altLang="ja-JP" dirty="0">
                <a:solidFill>
                  <a:srgbClr val="97A600"/>
                </a:solidFill>
              </a:rPr>
              <a:t>Xcl1, Ccr7, Tnfrsf4, </a:t>
            </a:r>
            <a:r>
              <a:rPr lang="en-US" altLang="ja-JP" dirty="0" err="1">
                <a:solidFill>
                  <a:srgbClr val="97A600"/>
                </a:solidFill>
              </a:rPr>
              <a:t>Rora</a:t>
            </a:r>
            <a:endParaRPr kumimoji="1" lang="ja-JP" altLang="en-US" dirty="0">
              <a:solidFill>
                <a:srgbClr val="97A6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944534" y="2940530"/>
            <a:ext cx="43739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53B400"/>
                </a:solidFill>
              </a:rPr>
              <a:t>4; </a:t>
            </a:r>
            <a:r>
              <a:rPr lang="en-US" altLang="ja-JP" dirty="0">
                <a:solidFill>
                  <a:srgbClr val="53B400"/>
                </a:solidFill>
              </a:rPr>
              <a:t>Ccl3, Ccl4, </a:t>
            </a:r>
            <a:r>
              <a:rPr lang="en-US" altLang="ja-JP" dirty="0" err="1">
                <a:solidFill>
                  <a:srgbClr val="53B400"/>
                </a:solidFill>
              </a:rPr>
              <a:t>Ifng</a:t>
            </a:r>
            <a:r>
              <a:rPr lang="en-US" altLang="ja-JP" dirty="0">
                <a:solidFill>
                  <a:srgbClr val="53B400"/>
                </a:solidFill>
              </a:rPr>
              <a:t>, Tnfsf9, Havcr2, </a:t>
            </a:r>
            <a:r>
              <a:rPr lang="en-US" altLang="ja-JP" dirty="0" err="1">
                <a:solidFill>
                  <a:srgbClr val="53B400"/>
                </a:solidFill>
              </a:rPr>
              <a:t>Gzmb</a:t>
            </a:r>
            <a:endParaRPr kumimoji="1" lang="ja-JP" altLang="en-US" dirty="0">
              <a:solidFill>
                <a:srgbClr val="53B4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44534" y="1520603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E38800"/>
                </a:solidFill>
              </a:rPr>
              <a:t>1; </a:t>
            </a:r>
            <a:r>
              <a:rPr lang="en-US" altLang="ja-JP" dirty="0">
                <a:solidFill>
                  <a:srgbClr val="E38800"/>
                </a:solidFill>
              </a:rPr>
              <a:t>Mki67, Klrg1 (</a:t>
            </a:r>
            <a:r>
              <a:rPr lang="en-US" altLang="ja-JP" dirty="0" err="1">
                <a:solidFill>
                  <a:srgbClr val="E38800"/>
                </a:solidFill>
              </a:rPr>
              <a:t>Prolif</a:t>
            </a:r>
            <a:r>
              <a:rPr lang="en-US" altLang="ja-JP" dirty="0">
                <a:solidFill>
                  <a:srgbClr val="E38800"/>
                </a:solidFill>
              </a:rPr>
              <a:t>.)</a:t>
            </a:r>
            <a:endParaRPr kumimoji="1" lang="ja-JP" altLang="en-US" dirty="0">
              <a:solidFill>
                <a:srgbClr val="E388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44534" y="3413839"/>
            <a:ext cx="41024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C56"/>
                </a:solidFill>
              </a:rPr>
              <a:t>5; </a:t>
            </a:r>
            <a:r>
              <a:rPr lang="en-US" altLang="ja-JP" dirty="0">
                <a:solidFill>
                  <a:srgbClr val="00BC56"/>
                </a:solidFill>
              </a:rPr>
              <a:t>Sell, </a:t>
            </a:r>
            <a:r>
              <a:rPr lang="en-US" altLang="ja-JP" dirty="0" err="1">
                <a:solidFill>
                  <a:srgbClr val="00BC56"/>
                </a:solidFill>
              </a:rPr>
              <a:t>Gzmm</a:t>
            </a:r>
            <a:r>
              <a:rPr lang="en-US" altLang="ja-JP" dirty="0">
                <a:solidFill>
                  <a:srgbClr val="00BC56"/>
                </a:solidFill>
              </a:rPr>
              <a:t>, Il7r, Bcl2, (+</a:t>
            </a:r>
            <a:r>
              <a:rPr lang="en-US" altLang="ja-JP" dirty="0" err="1">
                <a:solidFill>
                  <a:srgbClr val="00BC56"/>
                </a:solidFill>
              </a:rPr>
              <a:t>Myc</a:t>
            </a:r>
            <a:r>
              <a:rPr lang="en-US" altLang="ja-JP" dirty="0">
                <a:solidFill>
                  <a:srgbClr val="00BC56"/>
                </a:solidFill>
              </a:rPr>
              <a:t>, Ccr7)</a:t>
            </a:r>
            <a:endParaRPr kumimoji="1" lang="ja-JP" altLang="en-US" dirty="0">
              <a:solidFill>
                <a:srgbClr val="00BC56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944534" y="1993912"/>
            <a:ext cx="3198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C29602"/>
                </a:solidFill>
              </a:rPr>
              <a:t>2; Mx1, Isg15, Irf7 (IFN resp.)</a:t>
            </a:r>
            <a:endParaRPr lang="ja-JP" altLang="en-US" dirty="0">
              <a:solidFill>
                <a:srgbClr val="C2960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1B2C5-71E9-460B-91D3-D0E3EE301825}"/>
              </a:ext>
            </a:extLst>
          </p:cNvPr>
          <p:cNvSpPr txBox="1"/>
          <p:nvPr/>
        </p:nvSpPr>
        <p:spPr>
          <a:xfrm>
            <a:off x="6944534" y="5780382"/>
            <a:ext cx="40822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500" dirty="0"/>
              <a:t>7: APC? 10: NK, 11: B cell, 12: Fibro?, 13: </a:t>
            </a:r>
            <a:r>
              <a:rPr kumimoji="1" lang="en-US" altLang="ja-JP" sz="1500" dirty="0" err="1"/>
              <a:t>Mp</a:t>
            </a:r>
            <a:endParaRPr kumimoji="1" lang="en-US" altLang="ja-JP" sz="15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21553" y="1501482"/>
            <a:ext cx="13933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Spp1+, Lat2+ </a:t>
            </a:r>
            <a:endParaRPr kumimoji="1" lang="ja-JP" altLang="en-US" sz="1500" baseline="30000" dirty="0"/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2348241" y="1797018"/>
            <a:ext cx="880734" cy="483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14" idx="1"/>
          </p:cNvCxnSpPr>
          <p:nvPr/>
        </p:nvCxnSpPr>
        <p:spPr>
          <a:xfrm>
            <a:off x="4857619" y="5150429"/>
            <a:ext cx="473641" cy="326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754939" y="1030329"/>
            <a:ext cx="534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Bridging </a:t>
            </a:r>
            <a:r>
              <a:rPr kumimoji="1" lang="ja-JP" altLang="en-US" dirty="0"/>
              <a:t>→ </a:t>
            </a:r>
            <a:r>
              <a:rPr kumimoji="1" lang="en-US" altLang="ja-JP" dirty="0"/>
              <a:t>WTA</a:t>
            </a:r>
            <a:r>
              <a:rPr kumimoji="1" lang="ja-JP" altLang="en-US" dirty="0"/>
              <a:t>よりも各クラスターの分離が良い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31260" y="5200216"/>
            <a:ext cx="753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/>
              <a:t>Lyz</a:t>
            </a:r>
            <a:r>
              <a:rPr kumimoji="1" lang="en-US" altLang="ja-JP" sz="1500" baseline="30000" dirty="0"/>
              <a:t>+</a:t>
            </a:r>
          </a:p>
          <a:p>
            <a:r>
              <a:rPr kumimoji="1" lang="en-US" altLang="ja-JP" sz="1500" dirty="0"/>
              <a:t>CD14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02862" y="2407763"/>
            <a:ext cx="1295547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/>
              <a:t>Igkc</a:t>
            </a:r>
            <a:r>
              <a:rPr kumimoji="1" lang="en-US" altLang="ja-JP" sz="1500" dirty="0"/>
              <a:t>+, </a:t>
            </a:r>
            <a:r>
              <a:rPr kumimoji="1" lang="en-US" altLang="ja-JP" sz="1500" dirty="0" err="1"/>
              <a:t>Ighm</a:t>
            </a:r>
            <a:r>
              <a:rPr kumimoji="1" lang="en-US" altLang="ja-JP" sz="1500" dirty="0"/>
              <a:t>+</a:t>
            </a:r>
            <a:endParaRPr kumimoji="1" lang="ja-JP" altLang="en-US" sz="1500" baseline="30000" dirty="0"/>
          </a:p>
        </p:txBody>
      </p:sp>
      <p:cxnSp>
        <p:nvCxnSpPr>
          <p:cNvPr id="27" name="直線コネクタ 26"/>
          <p:cNvCxnSpPr/>
          <p:nvPr/>
        </p:nvCxnSpPr>
        <p:spPr>
          <a:xfrm flipH="1" flipV="1">
            <a:off x="1467507" y="2716483"/>
            <a:ext cx="350711" cy="3411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994716" y="5569879"/>
            <a:ext cx="62388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/>
              <a:t>Pmel</a:t>
            </a:r>
            <a:endParaRPr kumimoji="1" lang="ja-JP" altLang="en-US" sz="1500" baseline="30000" dirty="0"/>
          </a:p>
        </p:txBody>
      </p:sp>
      <p:cxnSp>
        <p:nvCxnSpPr>
          <p:cNvPr id="30" name="直線コネクタ 29"/>
          <p:cNvCxnSpPr>
            <a:endCxn id="29" idx="3"/>
          </p:cNvCxnSpPr>
          <p:nvPr/>
        </p:nvCxnSpPr>
        <p:spPr>
          <a:xfrm flipH="1">
            <a:off x="2618605" y="5427428"/>
            <a:ext cx="293018" cy="3040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4597571" y="5962267"/>
            <a:ext cx="1342034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Klra1</a:t>
            </a:r>
            <a:r>
              <a:rPr kumimoji="1" lang="en-US" altLang="ja-JP" sz="1500" baseline="30000" dirty="0"/>
              <a:t>+</a:t>
            </a:r>
            <a:r>
              <a:rPr kumimoji="1" lang="en-US" altLang="ja-JP" sz="1500" dirty="0"/>
              <a:t>, Klra7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cxnSp>
        <p:nvCxnSpPr>
          <p:cNvPr id="33" name="直線コネクタ 32"/>
          <p:cNvCxnSpPr>
            <a:endCxn id="32" idx="1"/>
          </p:cNvCxnSpPr>
          <p:nvPr/>
        </p:nvCxnSpPr>
        <p:spPr>
          <a:xfrm>
            <a:off x="4134574" y="5893044"/>
            <a:ext cx="462997" cy="230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6944534" y="4360457"/>
            <a:ext cx="28135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BFC4"/>
                </a:solidFill>
              </a:rPr>
              <a:t>7</a:t>
            </a:r>
            <a:r>
              <a:rPr kumimoji="1" lang="en-US" altLang="ja-JP" dirty="0">
                <a:solidFill>
                  <a:srgbClr val="00BFC4"/>
                </a:solidFill>
              </a:rPr>
              <a:t>; C1qbp, H2-Eb1, H2-Aa</a:t>
            </a:r>
            <a:endParaRPr kumimoji="1" lang="ja-JP" altLang="en-US" dirty="0">
              <a:solidFill>
                <a:srgbClr val="00BFC4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944534" y="4833766"/>
            <a:ext cx="24545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B5EB"/>
                </a:solidFill>
              </a:rPr>
              <a:t>8</a:t>
            </a:r>
            <a:r>
              <a:rPr kumimoji="1" lang="en-US" altLang="ja-JP" dirty="0">
                <a:solidFill>
                  <a:srgbClr val="00B5EB"/>
                </a:solidFill>
              </a:rPr>
              <a:t>; Il1r2, Entpd1, Il12rb</a:t>
            </a:r>
            <a:endParaRPr kumimoji="1" lang="ja-JP" altLang="en-US" dirty="0">
              <a:solidFill>
                <a:srgbClr val="00B5EB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44534" y="5307074"/>
            <a:ext cx="23262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6A4FF"/>
                </a:solidFill>
              </a:rPr>
              <a:t>9</a:t>
            </a:r>
            <a:r>
              <a:rPr kumimoji="1" lang="en-US" altLang="ja-JP" dirty="0">
                <a:solidFill>
                  <a:srgbClr val="06A4FF"/>
                </a:solidFill>
              </a:rPr>
              <a:t>; </a:t>
            </a:r>
            <a:r>
              <a:rPr kumimoji="1" lang="en-US" altLang="ja-JP" dirty="0" err="1">
                <a:solidFill>
                  <a:srgbClr val="06A4FF"/>
                </a:solidFill>
              </a:rPr>
              <a:t>Gzma</a:t>
            </a:r>
            <a:r>
              <a:rPr kumimoji="1" lang="en-US" altLang="ja-JP" dirty="0">
                <a:solidFill>
                  <a:srgbClr val="06A4FF"/>
                </a:solidFill>
              </a:rPr>
              <a:t>, </a:t>
            </a:r>
            <a:r>
              <a:rPr kumimoji="1" lang="en-US" altLang="ja-JP" dirty="0" err="1">
                <a:solidFill>
                  <a:srgbClr val="06A4FF"/>
                </a:solidFill>
              </a:rPr>
              <a:t>Itgax</a:t>
            </a:r>
            <a:r>
              <a:rPr lang="en-US" altLang="ja-JP" dirty="0">
                <a:solidFill>
                  <a:srgbClr val="06A4FF"/>
                </a:solidFill>
              </a:rPr>
              <a:t>, </a:t>
            </a:r>
            <a:r>
              <a:rPr lang="en-US" altLang="ja-JP" dirty="0" err="1">
                <a:solidFill>
                  <a:srgbClr val="06A4FF"/>
                </a:solidFill>
              </a:rPr>
              <a:t>FasL</a:t>
            </a:r>
            <a:endParaRPr kumimoji="1" lang="ja-JP" altLang="en-US" dirty="0">
              <a:solidFill>
                <a:srgbClr val="06A4FF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682477" y="4723973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MHCII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cxnSp>
        <p:nvCxnSpPr>
          <p:cNvPr id="39" name="直線コネクタ 38"/>
          <p:cNvCxnSpPr>
            <a:endCxn id="38" idx="1"/>
          </p:cNvCxnSpPr>
          <p:nvPr/>
        </p:nvCxnSpPr>
        <p:spPr>
          <a:xfrm>
            <a:off x="5268588" y="4674186"/>
            <a:ext cx="413889" cy="2113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9DA030-406A-4615-A941-398D44084301}"/>
              </a:ext>
            </a:extLst>
          </p:cNvPr>
          <p:cNvSpPr txBox="1"/>
          <p:nvPr/>
        </p:nvSpPr>
        <p:spPr>
          <a:xfrm>
            <a:off x="6944534" y="6192833"/>
            <a:ext cx="357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solidFill>
                  <a:srgbClr val="FF0000"/>
                </a:solidFill>
              </a:rPr>
              <a:t>※</a:t>
            </a:r>
            <a:r>
              <a:rPr kumimoji="1" lang="en-US" altLang="ja-JP" sz="1500" dirty="0" err="1">
                <a:solidFill>
                  <a:srgbClr val="FF0000"/>
                </a:solidFill>
              </a:rPr>
              <a:t>scTCR</a:t>
            </a:r>
            <a:r>
              <a:rPr kumimoji="1" lang="ja-JP" altLang="en-US" sz="1500" dirty="0">
                <a:solidFill>
                  <a:srgbClr val="FF0000"/>
                </a:solidFill>
              </a:rPr>
              <a:t>用の</a:t>
            </a:r>
            <a:r>
              <a:rPr kumimoji="1" lang="en-US" altLang="ja-JP" sz="1500" dirty="0">
                <a:solidFill>
                  <a:srgbClr val="FF0000"/>
                </a:solidFill>
              </a:rPr>
              <a:t>CB: #10, 11, 12, 13</a:t>
            </a:r>
            <a:r>
              <a:rPr kumimoji="1" lang="ja-JP" altLang="en-US" sz="1500" dirty="0">
                <a:solidFill>
                  <a:srgbClr val="FF0000"/>
                </a:solidFill>
              </a:rPr>
              <a:t>を除外</a:t>
            </a:r>
          </a:p>
        </p:txBody>
      </p:sp>
    </p:spTree>
    <p:extLst>
      <p:ext uri="{BB962C8B-B14F-4D97-AF65-F5344CB8AC3E}">
        <p14:creationId xmlns:p14="http://schemas.microsoft.com/office/powerpoint/2010/main" val="31497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2" y="4042092"/>
            <a:ext cx="2444676" cy="2296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65" y="4042092"/>
            <a:ext cx="2444676" cy="2296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2" y="1339532"/>
            <a:ext cx="2444676" cy="22968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065" y="1339532"/>
            <a:ext cx="2444676" cy="22968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758" y="1339532"/>
            <a:ext cx="2444676" cy="22968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DEC5C13-9D53-4831-ABD2-D32E797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各細胞のソース </a:t>
            </a:r>
            <a:r>
              <a:rPr kumimoji="1" lang="en-US" altLang="ja-JP" dirty="0"/>
              <a:t>(Hash Tag)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A1C590-2D3A-4AE8-91EE-9E80BD47F253}"/>
              </a:ext>
            </a:extLst>
          </p:cNvPr>
          <p:cNvSpPr txBox="1"/>
          <p:nvPr/>
        </p:nvSpPr>
        <p:spPr>
          <a:xfrm>
            <a:off x="9394482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Pmel-3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027990-8CBE-47F7-AEBA-CDB550922EE8}"/>
              </a:ext>
            </a:extLst>
          </p:cNvPr>
          <p:cNvSpPr txBox="1"/>
          <p:nvPr/>
        </p:nvSpPr>
        <p:spPr>
          <a:xfrm>
            <a:off x="1263094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Pmel-1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E197D1A-4E3A-4B06-B238-7B966E58EF03}"/>
              </a:ext>
            </a:extLst>
          </p:cNvPr>
          <p:cNvSpPr txBox="1"/>
          <p:nvPr/>
        </p:nvSpPr>
        <p:spPr>
          <a:xfrm>
            <a:off x="1256681" y="36727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Endo-1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0D661B8-5E07-4C5F-9BD5-AB42F6DF63C7}"/>
              </a:ext>
            </a:extLst>
          </p:cNvPr>
          <p:cNvSpPr txBox="1"/>
          <p:nvPr/>
        </p:nvSpPr>
        <p:spPr>
          <a:xfrm>
            <a:off x="5328789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Pmel-2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D1907D9-D93C-460E-BD92-0D3A8B004FF3}"/>
              </a:ext>
            </a:extLst>
          </p:cNvPr>
          <p:cNvSpPr txBox="1"/>
          <p:nvPr/>
        </p:nvSpPr>
        <p:spPr>
          <a:xfrm>
            <a:off x="5322375" y="36727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Endo-2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2C31B3C-6B23-4C15-9B49-67D2AD1D204A}"/>
              </a:ext>
            </a:extLst>
          </p:cNvPr>
          <p:cNvSpPr txBox="1"/>
          <p:nvPr/>
        </p:nvSpPr>
        <p:spPr>
          <a:xfrm>
            <a:off x="7607618" y="4821160"/>
            <a:ext cx="357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 err="1"/>
              <a:t>Pmel</a:t>
            </a:r>
            <a:r>
              <a:rPr lang="en-US" altLang="ja-JP" dirty="0"/>
              <a:t>;</a:t>
            </a:r>
            <a:r>
              <a:rPr lang="ja-JP" altLang="en-US" dirty="0"/>
              <a:t> </a:t>
            </a:r>
            <a:r>
              <a:rPr kumimoji="1" lang="ja-JP" altLang="en-US" dirty="0"/>
              <a:t>クラスター</a:t>
            </a:r>
            <a:r>
              <a:rPr kumimoji="1" lang="en-US" altLang="ja-JP" dirty="0"/>
              <a:t>5, 10</a:t>
            </a:r>
            <a:r>
              <a:rPr kumimoji="1" lang="ja-JP" altLang="en-US" dirty="0"/>
              <a:t>に集まる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078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" y="2026554"/>
            <a:ext cx="5299200" cy="41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721754"/>
            <a:ext cx="5299200" cy="4140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seq. </a:t>
            </a:r>
            <a:r>
              <a:rPr kumimoji="1" lang="ja-JP" altLang="en-US" dirty="0"/>
              <a:t>の性能評価 </a:t>
            </a:r>
            <a:r>
              <a:rPr kumimoji="1" lang="en-US" altLang="ja-JP" dirty="0"/>
              <a:t>(BD target panel</a:t>
            </a:r>
            <a:r>
              <a:rPr kumimoji="1" lang="ja-JP" altLang="en-US" dirty="0"/>
              <a:t>のみ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21808" y="5983514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/>
              <a:t>BD panel</a:t>
            </a:r>
            <a:r>
              <a:rPr kumimoji="1" lang="ja-JP" altLang="en-US" dirty="0"/>
              <a:t>の遺伝子のうち、</a:t>
            </a:r>
            <a:r>
              <a:rPr kumimoji="1" lang="en-US" altLang="ja-JP" dirty="0"/>
              <a:t>SCT</a:t>
            </a:r>
            <a:r>
              <a:rPr kumimoji="1" lang="ja-JP" altLang="en-US" dirty="0"/>
              <a:t>に使用されるのは</a:t>
            </a:r>
            <a:r>
              <a:rPr kumimoji="1" lang="en-US" altLang="ja-JP" dirty="0"/>
              <a:t>100</a:t>
            </a:r>
            <a:r>
              <a:rPr kumimoji="1" lang="ja-JP" altLang="en-US" dirty="0"/>
              <a:t>遺伝子弱 </a:t>
            </a:r>
            <a:r>
              <a:rPr kumimoji="1" lang="en-US" altLang="ja-JP" dirty="0"/>
              <a:t>(/400 genes)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9379" y="1009199"/>
            <a:ext cx="1051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方針</a:t>
            </a:r>
            <a:r>
              <a:rPr lang="en-US" altLang="ja-JP" dirty="0"/>
              <a:t>; </a:t>
            </a:r>
            <a:r>
              <a:rPr lang="ja-JP" altLang="en-US" dirty="0"/>
              <a:t>最初のクラスタリングから</a:t>
            </a:r>
            <a:r>
              <a:rPr lang="en-US" altLang="ja-JP" dirty="0"/>
              <a:t>, </a:t>
            </a:r>
            <a:r>
              <a:rPr lang="en-US" altLang="ja-JP" dirty="0" err="1"/>
              <a:t>Pmel</a:t>
            </a:r>
            <a:r>
              <a:rPr lang="ja-JP" altLang="en-US" dirty="0"/>
              <a:t>由来の細胞</a:t>
            </a:r>
            <a:r>
              <a:rPr lang="en-US" altLang="ja-JP" dirty="0"/>
              <a:t>, T cell</a:t>
            </a:r>
            <a:r>
              <a:rPr lang="ja-JP" altLang="en-US" dirty="0"/>
              <a:t>以外のコンタミを除去 </a:t>
            </a:r>
            <a:r>
              <a:rPr lang="en-US" altLang="ja-JP" dirty="0"/>
              <a:t>(11,832</a:t>
            </a:r>
            <a:r>
              <a:rPr lang="ja-JP" altLang="en-US" dirty="0"/>
              <a:t>細胞</a:t>
            </a:r>
            <a:r>
              <a:rPr lang="en-US" altLang="ja-JP" dirty="0"/>
              <a:t>)</a:t>
            </a:r>
          </a:p>
          <a:p>
            <a:pPr indent="622300"/>
            <a:r>
              <a:rPr kumimoji="1" lang="en-US" altLang="ja-JP" dirty="0"/>
              <a:t>BD target panel</a:t>
            </a:r>
            <a:r>
              <a:rPr kumimoji="1" lang="ja-JP" altLang="en-US" dirty="0"/>
              <a:t>に含まれる遺伝子のみを抽出 </a:t>
            </a:r>
            <a:r>
              <a:rPr kumimoji="1" lang="en-US" altLang="ja-JP" dirty="0"/>
              <a:t>(</a:t>
            </a:r>
            <a:r>
              <a:rPr kumimoji="1" lang="ja-JP" altLang="en-US" dirty="0"/>
              <a:t>非特異的な増幅産物は解析せず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711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9" y="854075"/>
            <a:ext cx="6011242" cy="5907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CD8</a:t>
            </a:r>
            <a:r>
              <a:rPr lang="en-US" altLang="ja-JP" baseline="30000" dirty="0"/>
              <a:t>+</a:t>
            </a:r>
            <a:r>
              <a:rPr lang="en-US" altLang="ja-JP" dirty="0"/>
              <a:t> TIL</a:t>
            </a:r>
            <a:r>
              <a:rPr lang="ja-JP" altLang="en-US" dirty="0"/>
              <a:t>のサブクラスタリング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24890" y="4940867"/>
            <a:ext cx="4604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C475FF"/>
                </a:solidFill>
              </a:rPr>
              <a:t>6; </a:t>
            </a:r>
            <a:r>
              <a:rPr lang="en-US" altLang="ja-JP" dirty="0">
                <a:solidFill>
                  <a:srgbClr val="C475FF"/>
                </a:solidFill>
              </a:rPr>
              <a:t>Tcf7, Il7r, Cxcr3, Cxcr4, </a:t>
            </a:r>
            <a:r>
              <a:rPr lang="en-US" altLang="ja-JP" dirty="0" err="1">
                <a:solidFill>
                  <a:srgbClr val="C475FF"/>
                </a:solidFill>
              </a:rPr>
              <a:t>Icos</a:t>
            </a:r>
            <a:r>
              <a:rPr lang="en-US" altLang="ja-JP" dirty="0">
                <a:solidFill>
                  <a:srgbClr val="C475FF"/>
                </a:solidFill>
              </a:rPr>
              <a:t> (</a:t>
            </a:r>
            <a:r>
              <a:rPr lang="en-US" altLang="ja-JP" dirty="0" err="1">
                <a:solidFill>
                  <a:srgbClr val="C475FF"/>
                </a:solidFill>
              </a:rPr>
              <a:t>Tex</a:t>
            </a:r>
            <a:r>
              <a:rPr lang="en-US" altLang="ja-JP" dirty="0">
                <a:solidFill>
                  <a:srgbClr val="C475FF"/>
                </a:solidFill>
              </a:rPr>
              <a:t> prog.1)</a:t>
            </a:r>
            <a:endParaRPr kumimoji="1" lang="ja-JP" altLang="en-US" dirty="0">
              <a:solidFill>
                <a:srgbClr val="C475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24890" y="3426134"/>
            <a:ext cx="512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C63"/>
                </a:solidFill>
              </a:rPr>
              <a:t>3; Ccl3, Ccl4, </a:t>
            </a:r>
            <a:r>
              <a:rPr lang="en-US" altLang="ja-JP" dirty="0" err="1">
                <a:solidFill>
                  <a:srgbClr val="00BC63"/>
                </a:solidFill>
              </a:rPr>
              <a:t>Ifng</a:t>
            </a:r>
            <a:r>
              <a:rPr lang="en-US" altLang="ja-JP" dirty="0">
                <a:solidFill>
                  <a:srgbClr val="00BC63"/>
                </a:solidFill>
              </a:rPr>
              <a:t>, Tnfrsf9, Havcr2 (</a:t>
            </a:r>
            <a:r>
              <a:rPr lang="en-US" altLang="ja-JP" dirty="0" err="1">
                <a:solidFill>
                  <a:srgbClr val="00BC63"/>
                </a:solidFill>
              </a:rPr>
              <a:t>Tex</a:t>
            </a:r>
            <a:r>
              <a:rPr lang="en-US" altLang="ja-JP" dirty="0">
                <a:solidFill>
                  <a:srgbClr val="00BC63"/>
                </a:solidFill>
              </a:rPr>
              <a:t> eff/term)</a:t>
            </a:r>
            <a:endParaRPr kumimoji="1" lang="ja-JP" altLang="en-US" dirty="0">
              <a:solidFill>
                <a:srgbClr val="00BC63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24890" y="3931045"/>
            <a:ext cx="4797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FC4"/>
                </a:solidFill>
              </a:rPr>
              <a:t>4; </a:t>
            </a:r>
            <a:r>
              <a:rPr lang="en-US" altLang="ja-JP" dirty="0">
                <a:solidFill>
                  <a:srgbClr val="00BFC4"/>
                </a:solidFill>
              </a:rPr>
              <a:t>Il1r2, Xcl1, Ccr7, Tnfrsf4, Il2ra (</a:t>
            </a:r>
            <a:r>
              <a:rPr lang="en-US" altLang="ja-JP" dirty="0" err="1">
                <a:solidFill>
                  <a:srgbClr val="00BFC4"/>
                </a:solidFill>
              </a:rPr>
              <a:t>Tex</a:t>
            </a:r>
            <a:r>
              <a:rPr lang="en-US" altLang="ja-JP" dirty="0">
                <a:solidFill>
                  <a:srgbClr val="00BFC4"/>
                </a:solidFill>
              </a:rPr>
              <a:t> prog.2)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24890" y="2416312"/>
            <a:ext cx="34122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CC9300"/>
                </a:solidFill>
              </a:rPr>
              <a:t>1; </a:t>
            </a:r>
            <a:r>
              <a:rPr lang="en-US" altLang="ja-JP" dirty="0">
                <a:solidFill>
                  <a:srgbClr val="CC9300"/>
                </a:solidFill>
              </a:rPr>
              <a:t>Mki67, Ube2c, Top2a (</a:t>
            </a:r>
            <a:r>
              <a:rPr lang="en-US" altLang="ja-JP" dirty="0" err="1">
                <a:solidFill>
                  <a:srgbClr val="CC9300"/>
                </a:solidFill>
              </a:rPr>
              <a:t>Prolif</a:t>
            </a:r>
            <a:r>
              <a:rPr lang="en-US" altLang="ja-JP" dirty="0">
                <a:solidFill>
                  <a:srgbClr val="CC9300"/>
                </a:solidFill>
              </a:rPr>
              <a:t>.)</a:t>
            </a:r>
            <a:endParaRPr kumimoji="1" lang="ja-JP" altLang="en-US" dirty="0">
              <a:solidFill>
                <a:srgbClr val="CC93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24890" y="4435956"/>
            <a:ext cx="42627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A9FC"/>
                </a:solidFill>
              </a:rPr>
              <a:t>5; </a:t>
            </a:r>
            <a:r>
              <a:rPr lang="en-US" altLang="ja-JP" dirty="0" err="1">
                <a:solidFill>
                  <a:srgbClr val="00A9FC"/>
                </a:solidFill>
              </a:rPr>
              <a:t>Gzma</a:t>
            </a:r>
            <a:r>
              <a:rPr lang="en-US" altLang="ja-JP" dirty="0">
                <a:solidFill>
                  <a:srgbClr val="00A9FC"/>
                </a:solidFill>
              </a:rPr>
              <a:t>, Klrg1, </a:t>
            </a:r>
            <a:r>
              <a:rPr lang="en-US" altLang="ja-JP" dirty="0" err="1">
                <a:solidFill>
                  <a:srgbClr val="00A9FC"/>
                </a:solidFill>
              </a:rPr>
              <a:t>Itgax</a:t>
            </a:r>
            <a:r>
              <a:rPr lang="en-US" altLang="ja-JP" dirty="0">
                <a:solidFill>
                  <a:srgbClr val="00A9FC"/>
                </a:solidFill>
              </a:rPr>
              <a:t>, </a:t>
            </a:r>
            <a:r>
              <a:rPr lang="en-US" altLang="ja-JP" dirty="0" err="1">
                <a:solidFill>
                  <a:srgbClr val="00A9FC"/>
                </a:solidFill>
              </a:rPr>
              <a:t>Gzmb</a:t>
            </a:r>
            <a:r>
              <a:rPr lang="en-US" altLang="ja-JP" dirty="0">
                <a:solidFill>
                  <a:srgbClr val="00A9FC"/>
                </a:solidFill>
              </a:rPr>
              <a:t> (Cytotoxic)</a:t>
            </a:r>
            <a:endParaRPr kumimoji="1" lang="ja-JP" altLang="en-US" dirty="0">
              <a:solidFill>
                <a:srgbClr val="00A9FC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24890" y="2921223"/>
            <a:ext cx="48269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79AD00"/>
                </a:solidFill>
              </a:rPr>
              <a:t>2; Mx1, Isg15, Irf7, Ddx58, Il12rb1 (IFN resp.)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824890" y="5445778"/>
            <a:ext cx="50601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52C8"/>
                </a:solidFill>
              </a:rPr>
              <a:t>7</a:t>
            </a:r>
            <a:r>
              <a:rPr kumimoji="1" lang="en-US" altLang="ja-JP" dirty="0">
                <a:solidFill>
                  <a:srgbClr val="FF52C8"/>
                </a:solidFill>
              </a:rPr>
              <a:t>; Cell, Cxcr5, Il6ra (+Ccr7, Tcf7, Il7r: Infiltrated)</a:t>
            </a:r>
            <a:endParaRPr kumimoji="1" lang="ja-JP" altLang="en-US" dirty="0">
              <a:solidFill>
                <a:srgbClr val="FF52C8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824890" y="1911401"/>
            <a:ext cx="34933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86E65"/>
                </a:solidFill>
              </a:rPr>
              <a:t>0</a:t>
            </a:r>
            <a:r>
              <a:rPr kumimoji="1" lang="en-US" altLang="ja-JP" dirty="0">
                <a:solidFill>
                  <a:srgbClr val="F86E65"/>
                </a:solidFill>
              </a:rPr>
              <a:t>; </a:t>
            </a:r>
            <a:r>
              <a:rPr lang="en-US" altLang="ja-JP" dirty="0">
                <a:solidFill>
                  <a:srgbClr val="F86E65"/>
                </a:solidFill>
              </a:rPr>
              <a:t>Ccl5, Cd38, Ccr2 (</a:t>
            </a:r>
            <a:r>
              <a:rPr lang="en-US" altLang="ja-JP" dirty="0" err="1">
                <a:solidFill>
                  <a:srgbClr val="F86E65"/>
                </a:solidFill>
              </a:rPr>
              <a:t>Tex</a:t>
            </a:r>
            <a:r>
              <a:rPr lang="en-US" altLang="ja-JP" dirty="0">
                <a:solidFill>
                  <a:srgbClr val="F86E65"/>
                </a:solidFill>
              </a:rPr>
              <a:t> term.2)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52673" y="1081195"/>
            <a:ext cx="54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Tex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257925" y="1450528"/>
            <a:ext cx="0" cy="44644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07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43DB9-37D0-464E-BC61-321C699A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51CAA5-8565-4896-8F17-FDDAB4B03366}"/>
              </a:ext>
            </a:extLst>
          </p:cNvPr>
          <p:cNvSpPr txBox="1"/>
          <p:nvPr/>
        </p:nvSpPr>
        <p:spPr>
          <a:xfrm>
            <a:off x="345440" y="1378931"/>
            <a:ext cx="623760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ja-JP" sz="3600" dirty="0"/>
              <a:t>0. BD, </a:t>
            </a:r>
            <a:r>
              <a:rPr lang="en-US" altLang="ja-JP" sz="3600" dirty="0" err="1"/>
              <a:t>scTCRseq</a:t>
            </a:r>
            <a:r>
              <a:rPr lang="ja-JP" altLang="en-US" sz="3600" dirty="0"/>
              <a:t>の紹介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1. </a:t>
            </a:r>
            <a:r>
              <a:rPr lang="ja-JP" altLang="en-US" sz="3600" dirty="0"/>
              <a:t>検討した手法間の性能比較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kumimoji="1" lang="en-US" altLang="ja-JP" sz="3600" dirty="0"/>
              <a:t>2. BD, SCT</a:t>
            </a:r>
            <a:r>
              <a:rPr kumimoji="1" lang="ja-JP" altLang="en-US" sz="3600" dirty="0"/>
              <a:t>の結果</a:t>
            </a:r>
            <a:endParaRPr kumimoji="1"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3. BD, </a:t>
            </a:r>
            <a:r>
              <a:rPr lang="en-US" altLang="ja-JP" sz="3600" dirty="0" err="1"/>
              <a:t>scTCR</a:t>
            </a:r>
            <a:r>
              <a:rPr lang="ja-JP" altLang="en-US" sz="3600" dirty="0"/>
              <a:t>の結果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7704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92" y="4076702"/>
            <a:ext cx="1706400" cy="17064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92" y="1558473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Naïve</a:t>
            </a:r>
            <a:r>
              <a:rPr lang="ja-JP" altLang="en-US" dirty="0"/>
              <a:t> </a:t>
            </a:r>
            <a:r>
              <a:rPr lang="en-US" altLang="ja-JP" dirty="0"/>
              <a:t>/ Memory</a:t>
            </a:r>
            <a:r>
              <a:rPr kumimoji="1" lang="en-US" altLang="ja-JP" dirty="0"/>
              <a:t> marker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Tex</a:t>
            </a:r>
            <a:r>
              <a:rPr kumimoji="1" lang="en-US" altLang="ja-JP" dirty="0"/>
              <a:t> marker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862945" y="1296572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TCF1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871643" y="1296572"/>
            <a:ext cx="5597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PD1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800193" y="1296572"/>
            <a:ext cx="6142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Lag3</a:t>
            </a:r>
            <a:endParaRPr kumimoji="1"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760353" y="1296572"/>
            <a:ext cx="605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Tim3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679733" y="1296572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CD39</a:t>
            </a:r>
            <a:endParaRPr kumimoji="1" lang="ja-JP" altLang="en-US" sz="15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81971" y="5932493"/>
            <a:ext cx="882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TCF7</a:t>
            </a:r>
            <a:r>
              <a:rPr kumimoji="1" lang="ja-JP" altLang="en-US" dirty="0"/>
              <a:t>は</a:t>
            </a:r>
            <a:r>
              <a:rPr lang="en-US" altLang="ja-JP" dirty="0"/>
              <a:t>#4</a:t>
            </a:r>
            <a:r>
              <a:rPr kumimoji="1" lang="en-US" altLang="ja-JP" dirty="0"/>
              <a:t>,6,7</a:t>
            </a:r>
            <a:r>
              <a:rPr kumimoji="1" lang="ja-JP" altLang="en-US" dirty="0"/>
              <a:t>に限局</a:t>
            </a:r>
            <a:r>
              <a:rPr kumimoji="1" lang="en-US" altLang="ja-JP" dirty="0"/>
              <a:t>. PD1</a:t>
            </a:r>
            <a:r>
              <a:rPr kumimoji="1" lang="ja-JP" altLang="en-US" dirty="0"/>
              <a:t>は</a:t>
            </a:r>
            <a:r>
              <a:rPr lang="en-US" altLang="ja-JP" dirty="0"/>
              <a:t>#7</a:t>
            </a:r>
            <a:r>
              <a:rPr kumimoji="1" lang="ja-JP" altLang="en-US" dirty="0"/>
              <a:t>を除き陽性</a:t>
            </a:r>
            <a:r>
              <a:rPr kumimoji="1" lang="en-US" altLang="ja-JP" dirty="0"/>
              <a:t>. </a:t>
            </a:r>
            <a:r>
              <a:rPr lang="ja-JP" altLang="en-US" dirty="0"/>
              <a:t>上</a:t>
            </a:r>
            <a:r>
              <a:rPr kumimoji="1" lang="ja-JP" altLang="en-US" dirty="0"/>
              <a:t>側ほど</a:t>
            </a:r>
            <a:r>
              <a:rPr kumimoji="1" lang="en-US" altLang="ja-JP" dirty="0"/>
              <a:t>Exhaust marker</a:t>
            </a:r>
            <a:r>
              <a:rPr kumimoji="1" lang="ja-JP" altLang="en-US" dirty="0"/>
              <a:t>の発現が高い</a:t>
            </a:r>
            <a:r>
              <a:rPr kumimoji="1" lang="en-US" altLang="ja-JP" dirty="0"/>
              <a:t>?</a:t>
            </a:r>
          </a:p>
          <a:p>
            <a:r>
              <a:rPr kumimoji="1" lang="en-US" altLang="ja-JP" dirty="0"/>
              <a:t>CCR7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#4,7, IL7R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#4,6</a:t>
            </a:r>
            <a:r>
              <a:rPr kumimoji="1" lang="ja-JP" altLang="en-US" dirty="0"/>
              <a:t>に限局</a:t>
            </a:r>
            <a:r>
              <a:rPr kumimoji="1" lang="en-US" altLang="ja-JP" dirty="0"/>
              <a:t>. CD62L, CXCR5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</a:t>
            </a:r>
            <a:r>
              <a:rPr lang="en-US" altLang="ja-JP" dirty="0"/>
              <a:t>7</a:t>
            </a:r>
            <a:r>
              <a:rPr kumimoji="1" lang="ja-JP" altLang="en-US" dirty="0"/>
              <a:t>のみで陽性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39233" y="3858888"/>
            <a:ext cx="710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CCR7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54343" y="385888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IL7R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713163" y="3858888"/>
            <a:ext cx="785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CD62L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42513" y="3858888"/>
            <a:ext cx="8386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CXCR5</a:t>
            </a:r>
            <a:endParaRPr kumimoji="1" lang="ja-JP" altLang="en-US" sz="15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650743" y="3858888"/>
            <a:ext cx="7312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Bach2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0577541" y="1296572"/>
            <a:ext cx="5414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Tigit</a:t>
            </a:r>
            <a:endParaRPr kumimoji="1" lang="ja-JP" altLang="en-US" sz="15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0427640" y="3858888"/>
            <a:ext cx="8386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CXCR3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6603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4076702"/>
            <a:ext cx="1706400" cy="170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226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Transcription factors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Effector genes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5263" y="1296572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CD69</a:t>
            </a:r>
            <a:endParaRPr kumimoji="1" lang="ja-JP" altLang="en-US" sz="15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742136" y="1296572"/>
            <a:ext cx="8162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KLRG1</a:t>
            </a:r>
            <a:endParaRPr kumimoji="1" lang="ja-JP" altLang="en-US" sz="1500" dirty="0"/>
          </a:p>
        </p:txBody>
      </p:sp>
      <p:grpSp>
        <p:nvGrpSpPr>
          <p:cNvPr id="21" name="グループ化 20"/>
          <p:cNvGrpSpPr/>
          <p:nvPr/>
        </p:nvGrpSpPr>
        <p:grpSpPr>
          <a:xfrm>
            <a:off x="4318635" y="1296572"/>
            <a:ext cx="1706400" cy="1968301"/>
            <a:chOff x="4318635" y="1296572"/>
            <a:chExt cx="1706400" cy="1968301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635" y="1558473"/>
              <a:ext cx="1706400" cy="1706400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4713162" y="1296572"/>
              <a:ext cx="7857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/>
                <a:t>CD137</a:t>
              </a:r>
              <a:endParaRPr kumimoji="1" lang="ja-JP" altLang="en-US" sz="1500" dirty="0"/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6702626" y="129657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GzmA</a:t>
            </a:r>
            <a:endParaRPr kumimoji="1" lang="ja-JP" altLang="en-US" sz="1500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8227695" y="1296572"/>
            <a:ext cx="1706400" cy="1968301"/>
            <a:chOff x="8227695" y="1296572"/>
            <a:chExt cx="1706400" cy="1968301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695" y="1558473"/>
              <a:ext cx="1706400" cy="1706400"/>
            </a:xfrm>
            <a:prstGeom prst="rect">
              <a:avLst/>
            </a:prstGeom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8658425" y="1296572"/>
              <a:ext cx="7184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 err="1"/>
                <a:t>GzmB</a:t>
              </a:r>
              <a:endParaRPr kumimoji="1" lang="ja-JP" altLang="en-US" sz="15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10614226" y="129657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GzmK</a:t>
            </a:r>
            <a:endParaRPr kumimoji="1"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08966" y="3858888"/>
            <a:ext cx="5709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Ki67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70374" y="3858888"/>
            <a:ext cx="5597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Bcl6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69764" y="3858888"/>
            <a:ext cx="784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Eomes</a:t>
            </a:r>
            <a:endParaRPr kumimoji="1" lang="ja-JP" altLang="en-US" sz="15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597395" y="3858888"/>
            <a:ext cx="7521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Prdm1</a:t>
            </a:r>
            <a:endParaRPr kumimoji="1" lang="ja-JP" altLang="en-US" sz="15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03526" y="5932493"/>
            <a:ext cx="986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CD69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#7, CD137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#3,4</a:t>
            </a:r>
            <a:r>
              <a:rPr kumimoji="1" lang="ja-JP" altLang="en-US" dirty="0"/>
              <a:t>にかけて</a:t>
            </a:r>
            <a:r>
              <a:rPr lang="ja-JP" altLang="en-US" dirty="0"/>
              <a:t>高い</a:t>
            </a:r>
            <a:r>
              <a:rPr kumimoji="1" lang="en-US" altLang="ja-JP" dirty="0"/>
              <a:t>. </a:t>
            </a:r>
            <a:r>
              <a:rPr kumimoji="1" lang="en-US" altLang="ja-JP" dirty="0" err="1"/>
              <a:t>GzmB</a:t>
            </a:r>
            <a:r>
              <a:rPr kumimoji="1" lang="en-US" altLang="ja-JP" dirty="0"/>
              <a:t>, K</a:t>
            </a:r>
            <a:r>
              <a:rPr kumimoji="1" lang="ja-JP" altLang="en-US" dirty="0"/>
              <a:t>は上側ほど高い</a:t>
            </a:r>
            <a:r>
              <a:rPr kumimoji="1" lang="en-US" altLang="ja-JP" dirty="0"/>
              <a:t>. KLRG1, </a:t>
            </a:r>
            <a:r>
              <a:rPr kumimoji="1" lang="en-US" altLang="ja-JP" dirty="0" err="1"/>
              <a:t>GzmA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#1,5</a:t>
            </a:r>
            <a:r>
              <a:rPr lang="ja-JP" altLang="en-US" dirty="0"/>
              <a:t>に限局</a:t>
            </a:r>
            <a:endParaRPr kumimoji="1" lang="en-US" altLang="ja-JP" dirty="0"/>
          </a:p>
          <a:p>
            <a:r>
              <a:rPr kumimoji="1" lang="en-US" altLang="ja-JP" dirty="0"/>
              <a:t>Ki67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#1</a:t>
            </a:r>
            <a:r>
              <a:rPr kumimoji="1" lang="ja-JP" altLang="en-US" dirty="0"/>
              <a:t>に局在</a:t>
            </a:r>
            <a:r>
              <a:rPr kumimoji="1" lang="en-US" altLang="ja-JP" dirty="0"/>
              <a:t>. </a:t>
            </a:r>
            <a:r>
              <a:rPr kumimoji="1" lang="ja-JP" altLang="en-US" dirty="0"/>
              <a:t>その他転写因子の局在はブロード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820094" y="3858888"/>
            <a:ext cx="5693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err="1"/>
              <a:t>Tbet</a:t>
            </a:r>
            <a:endParaRPr lang="ja-JP" altLang="en-US" sz="15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761213" y="3858888"/>
            <a:ext cx="5052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err="1"/>
              <a:t>Maf</a:t>
            </a:r>
            <a:endParaRPr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5543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4076702"/>
            <a:ext cx="1706400" cy="1706400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2823555" y="1296572"/>
            <a:ext cx="6559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Isg15</a:t>
            </a:r>
            <a:endParaRPr kumimoji="1" lang="ja-JP" altLang="en-US" sz="15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Cytokine producer?</a:t>
            </a:r>
            <a:endParaRPr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IFN responder?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37443" y="1296572"/>
            <a:ext cx="914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CXCL10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31787" y="1296572"/>
            <a:ext cx="548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Mx1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637705" y="1296572"/>
            <a:ext cx="8483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IFNgR1</a:t>
            </a:r>
            <a:endParaRPr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593505" y="1296572"/>
            <a:ext cx="8483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IFNaR1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42466" y="1296572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Irf7</a:t>
            </a:r>
            <a:endParaRPr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55265" y="385888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CCL3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11063" y="385888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CCL4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772476" y="3858888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XCL1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761135" y="3858888"/>
            <a:ext cx="601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IFNg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748996" y="3858888"/>
            <a:ext cx="537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Myc</a:t>
            </a:r>
            <a:endParaRPr kumimoji="1" lang="ja-JP" altLang="en-US" sz="15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672735" y="3858888"/>
            <a:ext cx="601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IRF8</a:t>
            </a:r>
            <a:endParaRPr kumimoji="1" lang="ja-JP" altLang="en-US" sz="15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3526" y="5932493"/>
            <a:ext cx="9982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ISG15, Mx1, IRF7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#2</a:t>
            </a:r>
            <a:r>
              <a:rPr kumimoji="1" lang="ja-JP" altLang="en-US" dirty="0"/>
              <a:t>にかけて</a:t>
            </a:r>
            <a:r>
              <a:rPr lang="ja-JP" altLang="en-US" dirty="0"/>
              <a:t>高い</a:t>
            </a:r>
            <a:r>
              <a:rPr kumimoji="1" lang="en-US" altLang="ja-JP" dirty="0"/>
              <a:t>. CXCL10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#2</a:t>
            </a:r>
            <a:r>
              <a:rPr lang="ja-JP" altLang="en-US" dirty="0" err="1"/>
              <a:t>で</a:t>
            </a:r>
            <a:r>
              <a:rPr kumimoji="1" lang="ja-JP" altLang="en-US" dirty="0" err="1"/>
              <a:t>の</a:t>
            </a:r>
            <a:r>
              <a:rPr kumimoji="1" lang="ja-JP" altLang="en-US" dirty="0"/>
              <a:t>濃縮は見られず</a:t>
            </a:r>
            <a:r>
              <a:rPr kumimoji="1" lang="en-US" altLang="ja-JP" dirty="0"/>
              <a:t>. IFNR</a:t>
            </a:r>
            <a:r>
              <a:rPr kumimoji="1" lang="ja-JP" altLang="en-US" dirty="0"/>
              <a:t>の発現はブロード</a:t>
            </a:r>
            <a:endParaRPr kumimoji="1" lang="en-US" altLang="ja-JP" dirty="0"/>
          </a:p>
          <a:p>
            <a:r>
              <a:rPr kumimoji="1" lang="en-US" altLang="ja-JP" dirty="0"/>
              <a:t>CCL3, CCL4, IRF8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#3, XCL1</a:t>
            </a:r>
            <a:r>
              <a:rPr kumimoji="1" lang="ja-JP" altLang="en-US" dirty="0"/>
              <a:t>は</a:t>
            </a:r>
            <a:r>
              <a:rPr kumimoji="1" lang="en-US" altLang="ja-JP" dirty="0"/>
              <a:t>#4</a:t>
            </a:r>
            <a:r>
              <a:rPr kumimoji="1" lang="ja-JP" altLang="en-US" dirty="0"/>
              <a:t>に局在</a:t>
            </a:r>
            <a:r>
              <a:rPr kumimoji="1" lang="en-US" altLang="ja-JP" dirty="0"/>
              <a:t>. </a:t>
            </a:r>
            <a:r>
              <a:rPr kumimoji="1" lang="en-US" altLang="ja-JP" dirty="0" err="1"/>
              <a:t>IFNg</a:t>
            </a:r>
            <a:r>
              <a:rPr kumimoji="1" lang="ja-JP" altLang="en-US" dirty="0"/>
              <a:t>はブロード</a:t>
            </a:r>
            <a:r>
              <a:rPr lang="ja-JP" altLang="en-US" dirty="0"/>
              <a:t>だが</a:t>
            </a:r>
            <a:r>
              <a:rPr lang="en-US" altLang="ja-JP" dirty="0"/>
              <a:t>#3</a:t>
            </a:r>
            <a:r>
              <a:rPr lang="ja-JP" altLang="en-US" dirty="0"/>
              <a:t>で比較的高い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30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4100"/>
            <a:ext cx="2653200" cy="2653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4" y="1054100"/>
            <a:ext cx="2653200" cy="26532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1054100"/>
            <a:ext cx="2653200" cy="2653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 score</a:t>
            </a:r>
            <a:r>
              <a:rPr kumimoji="1" lang="ja-JP" altLang="en-US" dirty="0"/>
              <a:t>のプロット</a:t>
            </a: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1054100"/>
            <a:ext cx="2654300" cy="2654300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304800" y="3707300"/>
            <a:ext cx="11473782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ja-JP" sz="900" dirty="0"/>
              <a:t>Proliferation; </a:t>
            </a:r>
            <a:r>
              <a:rPr lang="en-US" altLang="ja-JP" sz="900" dirty="0" err="1"/>
              <a:t>Aurkb</a:t>
            </a:r>
            <a:r>
              <a:rPr lang="en-US" altLang="ja-JP" sz="900" dirty="0"/>
              <a:t>, Ccnd2, Mcm2, Mcm4, Mki67, </a:t>
            </a:r>
            <a:r>
              <a:rPr lang="en-US" altLang="ja-JP" sz="900" dirty="0" err="1"/>
              <a:t>Myc</a:t>
            </a:r>
            <a:r>
              <a:rPr lang="en-US" altLang="ja-JP" sz="900" dirty="0"/>
              <a:t>, </a:t>
            </a:r>
            <a:r>
              <a:rPr lang="en-US" altLang="ja-JP" sz="900" dirty="0" err="1"/>
              <a:t>Pcna</a:t>
            </a:r>
            <a:r>
              <a:rPr lang="en-US" altLang="ja-JP" sz="900" dirty="0"/>
              <a:t>, Top2a, </a:t>
            </a:r>
            <a:r>
              <a:rPr lang="en-US" altLang="ja-JP" sz="900" dirty="0" err="1"/>
              <a:t>Txk</a:t>
            </a:r>
            <a:r>
              <a:rPr lang="en-US" altLang="ja-JP" sz="900" dirty="0"/>
              <a:t>, </a:t>
            </a:r>
            <a:r>
              <a:rPr lang="en-US" altLang="ja-JP" sz="900" dirty="0" err="1"/>
              <a:t>Tyms</a:t>
            </a:r>
            <a:r>
              <a:rPr lang="en-US" altLang="ja-JP" sz="900" dirty="0"/>
              <a:t>, Ube2c</a:t>
            </a:r>
          </a:p>
          <a:p>
            <a:pPr>
              <a:spcBef>
                <a:spcPts val="300"/>
              </a:spcBef>
            </a:pPr>
            <a:r>
              <a:rPr lang="en-US" altLang="ja-JP" sz="900" dirty="0"/>
              <a:t>Cytotoxicity; </a:t>
            </a:r>
            <a:r>
              <a:rPr lang="en-US" altLang="ja-JP" sz="900" dirty="0" err="1"/>
              <a:t>Fasl</a:t>
            </a:r>
            <a:r>
              <a:rPr lang="en-US" altLang="ja-JP" sz="900" dirty="0"/>
              <a:t>, </a:t>
            </a:r>
            <a:r>
              <a:rPr lang="en-US" altLang="ja-JP" sz="900" dirty="0" err="1"/>
              <a:t>Gzma</a:t>
            </a:r>
            <a:r>
              <a:rPr lang="en-US" altLang="ja-JP" sz="900" dirty="0"/>
              <a:t>, </a:t>
            </a:r>
            <a:r>
              <a:rPr lang="en-US" altLang="ja-JP" sz="900" dirty="0" err="1"/>
              <a:t>Gzmb</a:t>
            </a:r>
            <a:r>
              <a:rPr lang="en-US" altLang="ja-JP" sz="900" dirty="0"/>
              <a:t>, </a:t>
            </a:r>
            <a:r>
              <a:rPr lang="en-US" altLang="ja-JP" sz="900" dirty="0" err="1"/>
              <a:t>Gzmk</a:t>
            </a:r>
            <a:r>
              <a:rPr lang="en-US" altLang="ja-JP" sz="900" dirty="0"/>
              <a:t>, </a:t>
            </a:r>
            <a:r>
              <a:rPr lang="en-US" altLang="ja-JP" sz="900" dirty="0" err="1"/>
              <a:t>Gzmm</a:t>
            </a:r>
            <a:r>
              <a:rPr lang="en-US" altLang="ja-JP" sz="900" dirty="0"/>
              <a:t>, Ifna1, </a:t>
            </a:r>
            <a:r>
              <a:rPr lang="en-US" altLang="ja-JP" sz="900" dirty="0" err="1"/>
              <a:t>Ifng</a:t>
            </a:r>
            <a:r>
              <a:rPr lang="en-US" altLang="ja-JP" sz="900" dirty="0"/>
              <a:t>, Prf1, Klrg1, Lamp1, Cx3cr1, Nkg7</a:t>
            </a:r>
          </a:p>
          <a:p>
            <a:pPr>
              <a:spcBef>
                <a:spcPts val="300"/>
              </a:spcBef>
            </a:pPr>
            <a:r>
              <a:rPr lang="en-US" altLang="ja-JP" sz="900" dirty="0" err="1"/>
              <a:t>ProgTex</a:t>
            </a:r>
            <a:r>
              <a:rPr lang="en-US" altLang="ja-JP" sz="900" dirty="0"/>
              <a:t>; Cmpk2, Bach2, Bcl6, </a:t>
            </a:r>
            <a:r>
              <a:rPr lang="en-US" altLang="ja-JP" sz="900" dirty="0" err="1"/>
              <a:t>Btla</a:t>
            </a:r>
            <a:r>
              <a:rPr lang="en-US" altLang="ja-JP" sz="900" dirty="0"/>
              <a:t>, Ccr6, Ccr7, Cd22, Cd9, Cxcr3, Cxcr5, </a:t>
            </a:r>
            <a:r>
              <a:rPr lang="en-US" altLang="ja-JP" sz="900" dirty="0" err="1"/>
              <a:t>Gzmm</a:t>
            </a:r>
            <a:r>
              <a:rPr lang="en-US" altLang="ja-JP" sz="900" dirty="0"/>
              <a:t>, Il18, Il1rl1, </a:t>
            </a:r>
            <a:r>
              <a:rPr lang="en-US" altLang="ja-JP" sz="900" dirty="0" err="1"/>
              <a:t>Itgax</a:t>
            </a:r>
            <a:r>
              <a:rPr lang="en-US" altLang="ja-JP" sz="900" dirty="0"/>
              <a:t>, Jun, Lamp1, </a:t>
            </a:r>
            <a:r>
              <a:rPr lang="en-US" altLang="ja-JP" sz="900" dirty="0" err="1"/>
              <a:t>Lta</a:t>
            </a:r>
            <a:r>
              <a:rPr lang="en-US" altLang="ja-JP" sz="900" dirty="0"/>
              <a:t>, Nt5e, Pik3ip1, Sell, Tcf7, Tlr1, Tnfrsf25, Tnfsf14, Tnfsf8, Trat1, Xcl1 (Miller et al.)</a:t>
            </a:r>
          </a:p>
          <a:p>
            <a:pPr>
              <a:spcBef>
                <a:spcPts val="300"/>
              </a:spcBef>
            </a:pPr>
            <a:r>
              <a:rPr lang="en-US" altLang="ja-JP" sz="900" dirty="0" err="1"/>
              <a:t>TermTex</a:t>
            </a:r>
            <a:r>
              <a:rPr lang="en-US" altLang="ja-JP" sz="900" dirty="0"/>
              <a:t>; Ccl3, Ccl4, Ccl5, Ccl9, Ccr1, Ccr5, Cd14, Cd244, Csf1, Cxcr6, Entpd1, Fcer1g, </a:t>
            </a:r>
            <a:r>
              <a:rPr lang="en-US" altLang="ja-JP" sz="900" dirty="0" err="1"/>
              <a:t>Gzmb</a:t>
            </a:r>
            <a:r>
              <a:rPr lang="en-US" altLang="ja-JP" sz="900" dirty="0"/>
              <a:t>, Havcr2, Il10, Il1r2, Il2ra, </a:t>
            </a:r>
            <a:r>
              <a:rPr lang="en-US" altLang="ja-JP" sz="900" dirty="0" err="1"/>
              <a:t>Itgam</a:t>
            </a:r>
            <a:r>
              <a:rPr lang="en-US" altLang="ja-JP" sz="900" dirty="0"/>
              <a:t>, Lat2, Prf1, Spp1 (Miller et al.)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34826" y="4719434"/>
            <a:ext cx="3820405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dirty="0"/>
              <a:t>Proliferation; #1</a:t>
            </a:r>
            <a:r>
              <a:rPr lang="ja-JP" altLang="en-US" dirty="0" err="1"/>
              <a:t>が突</a:t>
            </a:r>
            <a:r>
              <a:rPr lang="ja-JP" altLang="en-US" dirty="0"/>
              <a:t>出</a:t>
            </a:r>
            <a:r>
              <a:rPr lang="en-US" altLang="ja-JP" dirty="0"/>
              <a:t>, </a:t>
            </a:r>
            <a:r>
              <a:rPr lang="ja-JP" altLang="en-US" dirty="0"/>
              <a:t>他は同程度</a:t>
            </a:r>
            <a:endParaRPr lang="en-US" altLang="ja-JP" dirty="0"/>
          </a:p>
          <a:p>
            <a:pPr>
              <a:spcBef>
                <a:spcPts val="600"/>
              </a:spcBef>
            </a:pPr>
            <a:r>
              <a:rPr kumimoji="1" lang="en-US" altLang="ja-JP" dirty="0"/>
              <a:t>Cytotoxicity; #4,6,7 &lt; </a:t>
            </a:r>
            <a:r>
              <a:rPr kumimoji="1" lang="ja-JP" altLang="en-US" dirty="0"/>
              <a:t>その他 </a:t>
            </a:r>
            <a:r>
              <a:rPr kumimoji="1" lang="en-US" altLang="ja-JP" dirty="0"/>
              <a:t>&lt; #5</a:t>
            </a:r>
          </a:p>
          <a:p>
            <a:pPr>
              <a:spcBef>
                <a:spcPts val="600"/>
              </a:spcBef>
            </a:pPr>
            <a:r>
              <a:rPr kumimoji="1" lang="en-US" altLang="ja-JP" dirty="0" err="1"/>
              <a:t>ProgTex</a:t>
            </a:r>
            <a:r>
              <a:rPr kumimoji="1" lang="en-US" altLang="ja-JP" dirty="0"/>
              <a:t>; #7 &gt; #6 &gt; #4 &gt; </a:t>
            </a:r>
            <a:r>
              <a:rPr kumimoji="1" lang="ja-JP" altLang="en-US" dirty="0"/>
              <a:t>その他</a:t>
            </a:r>
            <a:endParaRPr kumimoji="1" lang="en-US" altLang="ja-JP" dirty="0"/>
          </a:p>
          <a:p>
            <a:pPr>
              <a:spcBef>
                <a:spcPts val="600"/>
              </a:spcBef>
            </a:pPr>
            <a:r>
              <a:rPr lang="en-US" altLang="ja-JP" dirty="0" err="1"/>
              <a:t>TermTex</a:t>
            </a:r>
            <a:r>
              <a:rPr lang="en-US" altLang="ja-JP" dirty="0"/>
              <a:t>; #7 &lt; #6 &lt; #4, #5 &lt; </a:t>
            </a:r>
            <a:r>
              <a:rPr lang="ja-JP" altLang="en-US" dirty="0"/>
              <a:t>その他</a:t>
            </a:r>
            <a:endParaRPr lang="en-US" altLang="ja-JP" dirty="0"/>
          </a:p>
        </p:txBody>
      </p:sp>
      <p:sp>
        <p:nvSpPr>
          <p:cNvPr id="3" name="正方形/長方形 2"/>
          <p:cNvSpPr/>
          <p:nvPr/>
        </p:nvSpPr>
        <p:spPr>
          <a:xfrm>
            <a:off x="5261174" y="4721588"/>
            <a:ext cx="6096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dirty="0"/>
              <a:t>※Flow</a:t>
            </a:r>
            <a:r>
              <a:rPr lang="ja-JP" altLang="en-US" dirty="0"/>
              <a:t>では</a:t>
            </a:r>
            <a:r>
              <a:rPr lang="en-US" altLang="ja-JP" dirty="0"/>
              <a:t>Ly108+ Tim3+</a:t>
            </a:r>
            <a:r>
              <a:rPr lang="ja-JP" altLang="en-US" dirty="0"/>
              <a:t>が</a:t>
            </a:r>
            <a:r>
              <a:rPr lang="en-US" altLang="ja-JP" dirty="0"/>
              <a:t>CD8+</a:t>
            </a:r>
            <a:r>
              <a:rPr lang="ja-JP" altLang="en-US" dirty="0"/>
              <a:t>の</a:t>
            </a:r>
            <a:r>
              <a:rPr lang="en-US" altLang="ja-JP" dirty="0"/>
              <a:t>~50%</a:t>
            </a:r>
            <a:r>
              <a:rPr lang="ja-JP" altLang="en-US" dirty="0"/>
              <a:t>を占めていたが</a:t>
            </a:r>
            <a:r>
              <a:rPr lang="en-US" altLang="ja-JP" dirty="0"/>
              <a:t>,</a:t>
            </a:r>
          </a:p>
          <a:p>
            <a:pPr indent="182563">
              <a:spcBef>
                <a:spcPts val="600"/>
              </a:spcBef>
            </a:pPr>
            <a:r>
              <a:rPr lang="en-US" altLang="ja-JP" dirty="0"/>
              <a:t>SCT</a:t>
            </a:r>
            <a:r>
              <a:rPr lang="ja-JP" altLang="en-US" dirty="0"/>
              <a:t>では</a:t>
            </a:r>
            <a:r>
              <a:rPr lang="en-US" altLang="ja-JP" dirty="0"/>
              <a:t>Tcf1+ Havcr2+ (#4</a:t>
            </a:r>
            <a:r>
              <a:rPr lang="ja-JP" altLang="en-US" dirty="0"/>
              <a:t>に相当</a:t>
            </a:r>
            <a:r>
              <a:rPr lang="en-US" altLang="ja-JP" dirty="0"/>
              <a:t>) </a:t>
            </a:r>
            <a:r>
              <a:rPr lang="ja-JP" altLang="en-US" dirty="0"/>
              <a:t>は少数 </a:t>
            </a:r>
            <a:r>
              <a:rPr lang="en-US" altLang="ja-JP" dirty="0"/>
              <a:t>(~20%)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7937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BD, SCT,</a:t>
            </a:r>
            <a:r>
              <a:rPr lang="ja-JP" altLang="en-US" dirty="0"/>
              <a:t> </a:t>
            </a:r>
            <a:r>
              <a:rPr lang="en-US" altLang="ja-JP" dirty="0"/>
              <a:t>Summary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4D870F-193B-4CC4-89CD-1014A760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1" y="950464"/>
            <a:ext cx="4407669" cy="433167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9207395-A091-4BA9-85C7-C3944343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80" y="1014282"/>
            <a:ext cx="6607485" cy="313099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93D0DB8-91D8-42FD-9A54-B5A85EF7623D}"/>
              </a:ext>
            </a:extLst>
          </p:cNvPr>
          <p:cNvSpPr txBox="1"/>
          <p:nvPr/>
        </p:nvSpPr>
        <p:spPr>
          <a:xfrm>
            <a:off x="1106397" y="5557520"/>
            <a:ext cx="99792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ja-JP" altLang="en-US" sz="2000" b="1" dirty="0">
                <a:solidFill>
                  <a:srgbClr val="EE127B"/>
                </a:solidFill>
              </a:rPr>
              <a:t>免疫応答に関連する約</a:t>
            </a:r>
            <a:r>
              <a:rPr lang="en-US" altLang="ja-JP" sz="2000" b="1" dirty="0">
                <a:solidFill>
                  <a:srgbClr val="EE127B"/>
                </a:solidFill>
              </a:rPr>
              <a:t>100</a:t>
            </a:r>
            <a:r>
              <a:rPr lang="ja-JP" altLang="en-US" sz="2000" b="1" dirty="0">
                <a:solidFill>
                  <a:srgbClr val="EE127B"/>
                </a:solidFill>
              </a:rPr>
              <a:t>遺伝子を用いて腫瘍浸潤</a:t>
            </a:r>
            <a:r>
              <a:rPr lang="en-US" altLang="ja-JP" sz="2000" b="1" dirty="0">
                <a:solidFill>
                  <a:srgbClr val="EE127B"/>
                </a:solidFill>
              </a:rPr>
              <a:t>CD8+</a:t>
            </a:r>
            <a:r>
              <a:rPr lang="ja-JP" altLang="en-US" sz="2000" b="1" dirty="0">
                <a:solidFill>
                  <a:srgbClr val="EE127B"/>
                </a:solidFill>
              </a:rPr>
              <a:t>を</a:t>
            </a:r>
            <a:r>
              <a:rPr lang="en-US" altLang="ja-JP" sz="2000" b="1" dirty="0">
                <a:solidFill>
                  <a:srgbClr val="EE127B"/>
                </a:solidFill>
              </a:rPr>
              <a:t>7</a:t>
            </a:r>
            <a:r>
              <a:rPr lang="ja-JP" altLang="en-US" sz="2000" b="1" dirty="0">
                <a:solidFill>
                  <a:srgbClr val="EE127B"/>
                </a:solidFill>
              </a:rPr>
              <a:t>クラスターに分類</a:t>
            </a:r>
            <a:endParaRPr lang="en-US" altLang="ja-JP" sz="2000" b="1" dirty="0">
              <a:solidFill>
                <a:srgbClr val="EE127B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EE127B"/>
                </a:solidFill>
              </a:rPr>
              <a:t>Infiltrated, Progenitor-like exhausted, Terminally exhausted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等の細胞集団を同定</a:t>
            </a:r>
          </a:p>
        </p:txBody>
      </p:sp>
    </p:spTree>
    <p:extLst>
      <p:ext uri="{BB962C8B-B14F-4D97-AF65-F5344CB8AC3E}">
        <p14:creationId xmlns:p14="http://schemas.microsoft.com/office/powerpoint/2010/main" val="154253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 score</a:t>
            </a:r>
            <a:r>
              <a:rPr kumimoji="1" lang="ja-JP" altLang="en-US" dirty="0"/>
              <a:t>間の相関 </a:t>
            </a:r>
            <a:r>
              <a:rPr kumimoji="1" lang="en-US" altLang="ja-JP" dirty="0"/>
              <a:t>(</a:t>
            </a:r>
            <a:r>
              <a:rPr kumimoji="1" lang="ja-JP" altLang="en-US" dirty="0"/>
              <a:t>細胞レベル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grpSp>
        <p:nvGrpSpPr>
          <p:cNvPr id="53" name="グループ化 52"/>
          <p:cNvGrpSpPr/>
          <p:nvPr/>
        </p:nvGrpSpPr>
        <p:grpSpPr>
          <a:xfrm>
            <a:off x="419395" y="967677"/>
            <a:ext cx="5929127" cy="5311868"/>
            <a:chOff x="779878" y="967677"/>
            <a:chExt cx="5929127" cy="5311868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673" y="4637945"/>
              <a:ext cx="1641600" cy="1641600"/>
            </a:xfrm>
            <a:prstGeom prst="rect">
              <a:avLst/>
            </a:prstGeom>
          </p:spPr>
        </p:pic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673" y="2964394"/>
              <a:ext cx="1641600" cy="1641600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673" y="1290842"/>
              <a:ext cx="1641600" cy="1641600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748" y="2964394"/>
              <a:ext cx="1641600" cy="1641600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748" y="1290842"/>
              <a:ext cx="1641600" cy="1641600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822" y="1290842"/>
              <a:ext cx="1641600" cy="1641600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 rot="16200000">
              <a:off x="461041" y="1906355"/>
              <a:ext cx="9608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Term</a:t>
              </a:r>
              <a:endParaRPr kumimoji="1" lang="ja-JP" altLang="en-US" sz="1500" dirty="0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562484" y="967677"/>
              <a:ext cx="9439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</a:t>
              </a:r>
              <a:r>
                <a:rPr kumimoji="1" lang="en-US" altLang="ja-JP" sz="1500" dirty="0" err="1"/>
                <a:t>Prog</a:t>
              </a:r>
              <a:endParaRPr kumimoji="1" lang="ja-JP" altLang="en-US" sz="1500" dirty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3366054" y="967677"/>
              <a:ext cx="12137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/>
                <a:t>Proliferation</a:t>
              </a:r>
              <a:endParaRPr kumimoji="1" lang="ja-JP" altLang="en-US" sz="15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5326967" y="967677"/>
              <a:ext cx="11689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/>
                <a:t>Cytotoxicity</a:t>
              </a:r>
              <a:endParaRPr kumimoji="1" lang="ja-JP" altLang="en-US" sz="15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 rot="16200000">
              <a:off x="469473" y="3618364"/>
              <a:ext cx="9439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</a:t>
              </a:r>
              <a:r>
                <a:rPr kumimoji="1" lang="en-US" altLang="ja-JP" sz="1500" dirty="0" err="1"/>
                <a:t>Prog</a:t>
              </a:r>
              <a:endParaRPr kumimoji="1" lang="ja-JP" altLang="en-US" sz="15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 rot="16200000">
              <a:off x="334570" y="5262005"/>
              <a:ext cx="12137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/>
                <a:t>Proliferation</a:t>
              </a:r>
              <a:endParaRPr kumimoji="1" lang="ja-JP" altLang="en-US" sz="15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974509" y="4689642"/>
              <a:ext cx="683200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R=0.07</a:t>
              </a:r>
              <a:endParaRPr kumimoji="1" lang="ja-JP" altLang="en-US" sz="12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974509" y="3039871"/>
              <a:ext cx="734496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R=-0.17</a:t>
              </a:r>
              <a:endParaRPr kumimoji="1" lang="ja-JP" altLang="en-US" sz="12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5974509" y="2445928"/>
              <a:ext cx="683200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R=0.32</a:t>
              </a:r>
              <a:endParaRPr kumimoji="1" lang="ja-JP" altLang="en-US" sz="12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3996265" y="3039871"/>
              <a:ext cx="734496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R=-0.10</a:t>
              </a:r>
              <a:endParaRPr kumimoji="1" lang="ja-JP" altLang="en-US" sz="12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3996265" y="1364943"/>
              <a:ext cx="734496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R=-0.06</a:t>
              </a:r>
              <a:endParaRPr kumimoji="1" lang="ja-JP" altLang="en-US" sz="1200" dirty="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2042897" y="1364943"/>
              <a:ext cx="734496" cy="2769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R=-0.48</a:t>
              </a:r>
              <a:endParaRPr kumimoji="1" lang="ja-JP" altLang="en-US" sz="1200" dirty="0"/>
            </a:p>
          </p:txBody>
        </p:sp>
      </p:grpSp>
      <p:sp>
        <p:nvSpPr>
          <p:cNvPr id="52" name="テキスト ボックス 51"/>
          <p:cNvSpPr txBox="1"/>
          <p:nvPr/>
        </p:nvSpPr>
        <p:spPr>
          <a:xfrm>
            <a:off x="6579702" y="1333178"/>
            <a:ext cx="544290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Tex.Prog</a:t>
            </a:r>
            <a:r>
              <a:rPr lang="ja-JP" altLang="en-US" dirty="0"/>
              <a:t>と</a:t>
            </a:r>
            <a:r>
              <a:rPr lang="en-US" altLang="ja-JP" dirty="0" err="1"/>
              <a:t>Tex.Term</a:t>
            </a:r>
            <a:r>
              <a:rPr lang="ja-JP" altLang="en-US" dirty="0" err="1"/>
              <a:t>は負に</a:t>
            </a:r>
            <a:r>
              <a:rPr lang="ja-JP" altLang="en-US" dirty="0"/>
              <a:t>相関</a:t>
            </a:r>
            <a:endParaRPr lang="en-US" altLang="ja-JP" dirty="0"/>
          </a:p>
          <a:p>
            <a:pPr indent="273050">
              <a:spcBef>
                <a:spcPts val="300"/>
              </a:spcBef>
            </a:pPr>
            <a:r>
              <a:rPr kumimoji="1" lang="en-US" altLang="ja-JP" dirty="0"/>
              <a:t>(flow, Tim3</a:t>
            </a:r>
            <a:r>
              <a:rPr kumimoji="1" lang="en-US" altLang="ja-JP" baseline="30000" dirty="0"/>
              <a:t>+</a:t>
            </a:r>
            <a:r>
              <a:rPr kumimoji="1" lang="en-US" altLang="ja-JP" dirty="0"/>
              <a:t>Ly108</a:t>
            </a:r>
            <a:r>
              <a:rPr kumimoji="1" lang="en-US" altLang="ja-JP" baseline="30000" dirty="0"/>
              <a:t>+</a:t>
            </a:r>
            <a:r>
              <a:rPr kumimoji="1" lang="ja-JP" altLang="en-US" dirty="0"/>
              <a:t>に相当する集団は見られない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/>
              <a:t>Proliferation</a:t>
            </a:r>
            <a:r>
              <a:rPr kumimoji="1" lang="ja-JP" altLang="en-US" dirty="0"/>
              <a:t>は</a:t>
            </a:r>
            <a:r>
              <a:rPr kumimoji="1" lang="en-US" altLang="ja-JP" dirty="0" err="1"/>
              <a:t>Tex.Prog</a:t>
            </a:r>
            <a:r>
              <a:rPr kumimoji="1" lang="en-US" altLang="ja-JP" baseline="30000" dirty="0" err="1"/>
              <a:t>low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Tex.Term</a:t>
            </a:r>
            <a:r>
              <a:rPr kumimoji="1" lang="en-US" altLang="ja-JP" baseline="30000" dirty="0" err="1"/>
              <a:t>int</a:t>
            </a:r>
            <a:r>
              <a:rPr kumimoji="1" lang="ja-JP" altLang="en-US" dirty="0"/>
              <a:t>で高くなる</a:t>
            </a:r>
            <a:endParaRPr kumimoji="1"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/>
              <a:t>Cytotoxicity</a:t>
            </a:r>
            <a:r>
              <a:rPr kumimoji="1" lang="ja-JP" altLang="en-US" dirty="0"/>
              <a:t>は</a:t>
            </a:r>
            <a:r>
              <a:rPr kumimoji="1" lang="en-US" altLang="ja-JP" dirty="0" err="1"/>
              <a:t>Tex</a:t>
            </a:r>
            <a:r>
              <a:rPr lang="en-US" altLang="ja-JP" dirty="0" err="1"/>
              <a:t>.Prog</a:t>
            </a:r>
            <a:r>
              <a:rPr lang="ja-JP" altLang="en-US" dirty="0" err="1"/>
              <a:t>と負に</a:t>
            </a:r>
            <a:r>
              <a:rPr lang="ja-JP" altLang="en-US" dirty="0"/>
              <a:t>相関</a:t>
            </a:r>
            <a:endParaRPr lang="en-US" altLang="ja-JP" dirty="0"/>
          </a:p>
          <a:p>
            <a:pPr indent="273050">
              <a:spcBef>
                <a:spcPts val="300"/>
              </a:spcBef>
            </a:pPr>
            <a:r>
              <a:rPr lang="en-US" altLang="ja-JP" dirty="0" err="1"/>
              <a:t>Term</a:t>
            </a:r>
            <a:r>
              <a:rPr lang="en-US" altLang="ja-JP" baseline="30000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Cyto</a:t>
            </a:r>
            <a:r>
              <a:rPr lang="en-US" altLang="ja-JP" baseline="30000" dirty="0" err="1"/>
              <a:t>high</a:t>
            </a:r>
            <a:r>
              <a:rPr lang="en-US" altLang="ja-JP" dirty="0"/>
              <a:t>, </a:t>
            </a:r>
            <a:r>
              <a:rPr lang="en-US" altLang="ja-JP" dirty="0" err="1"/>
              <a:t>Term</a:t>
            </a:r>
            <a:r>
              <a:rPr lang="en-US" altLang="ja-JP" baseline="30000" dirty="0" err="1"/>
              <a:t>high</a:t>
            </a:r>
            <a:r>
              <a:rPr lang="en-US" altLang="ja-JP" dirty="0"/>
              <a:t> </a:t>
            </a:r>
            <a:r>
              <a:rPr lang="en-US" altLang="ja-JP" dirty="0" err="1"/>
              <a:t>Cyto</a:t>
            </a:r>
            <a:r>
              <a:rPr lang="en-US" altLang="ja-JP" baseline="30000" dirty="0" err="1"/>
              <a:t>int</a:t>
            </a:r>
            <a:r>
              <a:rPr lang="ja-JP" altLang="en-US" dirty="0"/>
              <a:t>が見られる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17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43DB9-37D0-464E-BC61-321C699A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51CAA5-8565-4896-8F17-FDDAB4B03366}"/>
              </a:ext>
            </a:extLst>
          </p:cNvPr>
          <p:cNvSpPr txBox="1"/>
          <p:nvPr/>
        </p:nvSpPr>
        <p:spPr>
          <a:xfrm>
            <a:off x="345440" y="1378931"/>
            <a:ext cx="623760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ja-JP" sz="3600" dirty="0"/>
              <a:t>0. BD, </a:t>
            </a:r>
            <a:r>
              <a:rPr lang="en-US" altLang="ja-JP" sz="3600" dirty="0" err="1"/>
              <a:t>scTCRseq</a:t>
            </a:r>
            <a:r>
              <a:rPr lang="ja-JP" altLang="en-US" sz="3600" dirty="0"/>
              <a:t>の紹介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1. </a:t>
            </a:r>
            <a:r>
              <a:rPr lang="ja-JP" altLang="en-US" sz="3600" dirty="0"/>
              <a:t>検討した手法間の性能比較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kumimoji="1" lang="en-US" altLang="ja-JP" sz="3600" dirty="0"/>
              <a:t>2. BD, SCT</a:t>
            </a:r>
            <a:r>
              <a:rPr kumimoji="1" lang="ja-JP" altLang="en-US" sz="3600" dirty="0"/>
              <a:t>の結果</a:t>
            </a:r>
            <a:endParaRPr kumimoji="1"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>
                <a:solidFill>
                  <a:srgbClr val="FF0000"/>
                </a:solidFill>
              </a:rPr>
              <a:t>3. BD, </a:t>
            </a:r>
            <a:r>
              <a:rPr lang="en-US" altLang="ja-JP" sz="3600" dirty="0" err="1">
                <a:solidFill>
                  <a:srgbClr val="FF0000"/>
                </a:solidFill>
              </a:rPr>
              <a:t>scTCR</a:t>
            </a:r>
            <a:r>
              <a:rPr lang="ja-JP" altLang="en-US" sz="3600" dirty="0">
                <a:solidFill>
                  <a:srgbClr val="FF0000"/>
                </a:solidFill>
              </a:rPr>
              <a:t>の結果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4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1CB9D1-3E8D-4DA4-BE2C-1FF11524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ICI</a:t>
            </a:r>
            <a:r>
              <a:rPr kumimoji="1" lang="ja-JP" altLang="en-US" dirty="0"/>
              <a:t>レパトア論文中での位置づけ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7DF4BD2-9578-4715-B9AB-6D59F5635A93}"/>
              </a:ext>
            </a:extLst>
          </p:cNvPr>
          <p:cNvGrpSpPr/>
          <p:nvPr/>
        </p:nvGrpSpPr>
        <p:grpSpPr>
          <a:xfrm>
            <a:off x="336351" y="2201403"/>
            <a:ext cx="5614869" cy="2759905"/>
            <a:chOff x="336351" y="1098241"/>
            <a:chExt cx="5614869" cy="275990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F162F67-76BA-4AB1-B2B7-6B169E6C2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51" y="1098241"/>
              <a:ext cx="5401976" cy="788039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7B2106C-E61A-4A44-A0B3-096D3FA0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51" y="1966691"/>
              <a:ext cx="2798307" cy="1786283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2796536D-B1EE-4628-B787-8BC150FB8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203"/>
            <a:stretch/>
          </p:blipFill>
          <p:spPr>
            <a:xfrm>
              <a:off x="3250658" y="1882871"/>
              <a:ext cx="2700562" cy="1975275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E52B783-672C-4CC3-8996-9123A0A95DC7}"/>
              </a:ext>
            </a:extLst>
          </p:cNvPr>
          <p:cNvGrpSpPr/>
          <p:nvPr/>
        </p:nvGrpSpPr>
        <p:grpSpPr>
          <a:xfrm>
            <a:off x="6240782" y="2201403"/>
            <a:ext cx="4898791" cy="2967137"/>
            <a:chOff x="6240782" y="2008363"/>
            <a:chExt cx="4898791" cy="296713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16F2A3C-C001-4F65-9112-1C9C95658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0782" y="2008364"/>
              <a:ext cx="2737341" cy="1450974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7171F12-CB3A-421B-B1D7-56992F75F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978"/>
            <a:stretch/>
          </p:blipFill>
          <p:spPr>
            <a:xfrm>
              <a:off x="8969209" y="2008363"/>
              <a:ext cx="2170364" cy="158305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67F8AAE-5ED7-453C-A9D8-5F2BAAFB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782" y="3524526"/>
              <a:ext cx="3414056" cy="1450974"/>
            </a:xfrm>
            <a:prstGeom prst="rect">
              <a:avLst/>
            </a:prstGeom>
          </p:spPr>
        </p:pic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0C3B896-AD4C-4E2D-9F06-0D890A440E05}"/>
              </a:ext>
            </a:extLst>
          </p:cNvPr>
          <p:cNvSpPr txBox="1"/>
          <p:nvPr/>
        </p:nvSpPr>
        <p:spPr>
          <a:xfrm>
            <a:off x="336351" y="1026813"/>
            <a:ext cx="49850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/>
              <a:t>Figure1: </a:t>
            </a:r>
          </a:p>
          <a:p>
            <a:pPr>
              <a:spcBef>
                <a:spcPts val="600"/>
              </a:spcBef>
            </a:pPr>
            <a:r>
              <a:rPr kumimoji="1" lang="en-US" altLang="ja-JP" dirty="0"/>
              <a:t>aCD4, aPDL1</a:t>
            </a:r>
            <a:r>
              <a:rPr kumimoji="1" lang="ja-JP" altLang="en-US" dirty="0"/>
              <a:t>により</a:t>
            </a:r>
            <a:r>
              <a:rPr lang="en-US" altLang="ja-JP" dirty="0" err="1"/>
              <a:t>dLN</a:t>
            </a:r>
            <a:r>
              <a:rPr lang="en-US" altLang="ja-JP" dirty="0"/>
              <a:t>-Tumor OL</a:t>
            </a:r>
            <a:r>
              <a:rPr lang="ja-JP" altLang="en-US" dirty="0"/>
              <a:t>が増大する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0BFF435-7C88-4EB9-A8D9-6AF5BA93F931}"/>
              </a:ext>
            </a:extLst>
          </p:cNvPr>
          <p:cNvSpPr txBox="1"/>
          <p:nvPr/>
        </p:nvSpPr>
        <p:spPr>
          <a:xfrm>
            <a:off x="6240782" y="1026813"/>
            <a:ext cx="52800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/>
              <a:t>Figure2: </a:t>
            </a:r>
          </a:p>
          <a:p>
            <a:pPr>
              <a:spcBef>
                <a:spcPts val="600"/>
              </a:spcBef>
            </a:pPr>
            <a:r>
              <a:rPr lang="en-US" altLang="ja-JP" dirty="0" err="1"/>
              <a:t>dLN</a:t>
            </a:r>
            <a:r>
              <a:rPr lang="en-US" altLang="ja-JP" dirty="0"/>
              <a:t>-Tumor OL</a:t>
            </a:r>
            <a:r>
              <a:rPr lang="ja-JP" altLang="en-US" dirty="0"/>
              <a:t>の増大は</a:t>
            </a:r>
            <a:r>
              <a:rPr lang="en-US" altLang="ja-JP" dirty="0"/>
              <a:t>polyclonal</a:t>
            </a:r>
            <a:r>
              <a:rPr lang="ja-JP" altLang="en-US" dirty="0"/>
              <a:t>な画分で見られ</a:t>
            </a:r>
            <a:endParaRPr lang="en-US" altLang="ja-JP" dirty="0"/>
          </a:p>
          <a:p>
            <a:pPr>
              <a:spcBef>
                <a:spcPts val="600"/>
              </a:spcBef>
            </a:pPr>
            <a:r>
              <a:rPr kumimoji="1" lang="ja-JP" altLang="en-US" dirty="0"/>
              <a:t>その程度が腫瘍体積と相関する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67228B-0FFA-4FD5-A9A4-CA72CBFE07C9}"/>
              </a:ext>
            </a:extLst>
          </p:cNvPr>
          <p:cNvSpPr txBox="1"/>
          <p:nvPr/>
        </p:nvSpPr>
        <p:spPr>
          <a:xfrm>
            <a:off x="1347649" y="5567680"/>
            <a:ext cx="94967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EE127B"/>
                </a:solidFill>
              </a:rPr>
              <a:t>Oligoclonal / Polyclonal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な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OL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レパトアに属するクローンは</a:t>
            </a:r>
            <a:endParaRPr kumimoji="1" lang="en-US" altLang="ja-JP" sz="2000" b="1" dirty="0">
              <a:solidFill>
                <a:srgbClr val="EE127B"/>
              </a:solidFill>
            </a:endParaRPr>
          </a:p>
          <a:p>
            <a:pPr marL="355600">
              <a:spcBef>
                <a:spcPts val="600"/>
              </a:spcBef>
            </a:pPr>
            <a:r>
              <a:rPr lang="ja-JP" altLang="en-US" sz="2000" b="1" dirty="0">
                <a:solidFill>
                  <a:srgbClr val="EE127B"/>
                </a:solidFill>
              </a:rPr>
              <a:t>腫瘍内で</a:t>
            </a:r>
            <a:r>
              <a:rPr lang="en-US" altLang="ja-JP" sz="2000" b="1" dirty="0">
                <a:solidFill>
                  <a:srgbClr val="EE127B"/>
                </a:solidFill>
              </a:rPr>
              <a:t>Terminally exhaust / Progenitor-like exhaust</a:t>
            </a:r>
            <a:r>
              <a:rPr lang="ja-JP" altLang="en-US" sz="2000" b="1" dirty="0">
                <a:solidFill>
                  <a:srgbClr val="EE127B"/>
                </a:solidFill>
              </a:rPr>
              <a:t>な表現型を示すのか？</a:t>
            </a:r>
            <a:endParaRPr kumimoji="1" lang="ja-JP" altLang="en-US" sz="2000" b="1" dirty="0">
              <a:solidFill>
                <a:srgbClr val="EE12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59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5CB41A-30D6-4FD9-B1C1-AC62754F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SCT</a:t>
            </a:r>
            <a:r>
              <a:rPr kumimoji="1" lang="ja-JP" altLang="en-US" dirty="0"/>
              <a:t>との統合解析</a:t>
            </a:r>
            <a:r>
              <a:rPr kumimoji="1" lang="en-US" altLang="ja-JP" dirty="0"/>
              <a:t>, </a:t>
            </a:r>
            <a:r>
              <a:rPr kumimoji="1" lang="ja-JP" altLang="en-US" dirty="0"/>
              <a:t>パイプラインの概略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86A8C9-CEF7-4416-8079-328D7F12B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96"/>
          <a:stretch/>
        </p:blipFill>
        <p:spPr>
          <a:xfrm>
            <a:off x="347057" y="1424016"/>
            <a:ext cx="8061960" cy="117193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0DDEE1-CCE6-424B-9BC2-09467B13B1C9}"/>
              </a:ext>
            </a:extLst>
          </p:cNvPr>
          <p:cNvSpPr txBox="1"/>
          <p:nvPr/>
        </p:nvSpPr>
        <p:spPr>
          <a:xfrm>
            <a:off x="347057" y="954379"/>
            <a:ext cx="848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CellTable.paired.TCR.csv: T cell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Cell Barcode</a:t>
            </a:r>
            <a:r>
              <a:rPr kumimoji="1" lang="ja-JP" altLang="en-US" dirty="0"/>
              <a:t>ごとに</a:t>
            </a:r>
            <a:r>
              <a:rPr kumimoji="1" lang="en-US" altLang="ja-JP" dirty="0"/>
              <a:t>TCR</a:t>
            </a:r>
            <a:r>
              <a:rPr kumimoji="1" lang="ja-JP" altLang="en-US" dirty="0"/>
              <a:t>配列情報をペアリング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410DED0-E551-413A-840D-9595C8EB2BC5}"/>
              </a:ext>
            </a:extLst>
          </p:cNvPr>
          <p:cNvGrpSpPr/>
          <p:nvPr/>
        </p:nvGrpSpPr>
        <p:grpSpPr>
          <a:xfrm>
            <a:off x="1062182" y="2622991"/>
            <a:ext cx="2317185" cy="559242"/>
            <a:chOff x="1062182" y="2706117"/>
            <a:chExt cx="2317185" cy="559242"/>
          </a:xfrm>
        </p:grpSpPr>
        <p:sp>
          <p:nvSpPr>
            <p:cNvPr id="8" name="矢印: 下 7">
              <a:extLst>
                <a:ext uri="{FF2B5EF4-FFF2-40B4-BE49-F238E27FC236}">
                  <a16:creationId xmlns:a16="http://schemas.microsoft.com/office/drawing/2014/main" id="{4C690CD5-D7EF-4620-8C84-2359A7759617}"/>
                </a:ext>
              </a:extLst>
            </p:cNvPr>
            <p:cNvSpPr/>
            <p:nvPr/>
          </p:nvSpPr>
          <p:spPr>
            <a:xfrm>
              <a:off x="1062182" y="2706117"/>
              <a:ext cx="484632" cy="5592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68C410A-862F-44AC-AD69-18DAFEB62A1E}"/>
                </a:ext>
              </a:extLst>
            </p:cNvPr>
            <p:cNvSpPr txBox="1"/>
            <p:nvPr/>
          </p:nvSpPr>
          <p:spPr>
            <a:xfrm>
              <a:off x="1546814" y="2801072"/>
              <a:ext cx="183255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i="1" dirty="0" err="1"/>
                <a:t>BD_SCT_scTCR.R</a:t>
              </a:r>
              <a:endParaRPr kumimoji="1" lang="ja-JP" altLang="en-US" sz="1500" i="1" dirty="0"/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C57ADF74-FC54-4A82-9807-38DFD0530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96"/>
          <a:stretch/>
        </p:blipFill>
        <p:spPr>
          <a:xfrm>
            <a:off x="347057" y="4545232"/>
            <a:ext cx="5379720" cy="117193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68E6C3F-C967-484C-9DB1-228EE99DAD92}"/>
              </a:ext>
            </a:extLst>
          </p:cNvPr>
          <p:cNvSpPr txBox="1"/>
          <p:nvPr/>
        </p:nvSpPr>
        <p:spPr>
          <a:xfrm>
            <a:off x="379387" y="3272996"/>
            <a:ext cx="512191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dirty="0">
                <a:solidFill>
                  <a:srgbClr val="FF0000"/>
                </a:solidFill>
              </a:rPr>
              <a:t>Meta.data.afterscTCR.csv</a:t>
            </a:r>
            <a:r>
              <a:rPr kumimoji="1" lang="en-US" altLang="ja-JP" dirty="0"/>
              <a:t>: </a:t>
            </a:r>
          </a:p>
          <a:p>
            <a:r>
              <a:rPr kumimoji="1" lang="ja-JP" altLang="en-US" dirty="0"/>
              <a:t>各細胞のクラスター</a:t>
            </a:r>
            <a:r>
              <a:rPr kumimoji="1" lang="en-US" altLang="ja-JP" dirty="0"/>
              <a:t>, Gene signature</a:t>
            </a:r>
            <a:r>
              <a:rPr kumimoji="1" lang="ja-JP" altLang="en-US" dirty="0"/>
              <a:t>のデータに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TCR</a:t>
            </a:r>
            <a:r>
              <a:rPr kumimoji="1" lang="ja-JP" altLang="en-US" dirty="0"/>
              <a:t>の配列情報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dLN</a:t>
            </a:r>
            <a:r>
              <a:rPr kumimoji="1" lang="ja-JP" altLang="en-US" dirty="0"/>
              <a:t>中の頻度 を付加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06F8676-ADB8-4912-9DE0-29F047161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96"/>
          <a:stretch/>
        </p:blipFill>
        <p:spPr>
          <a:xfrm>
            <a:off x="6358310" y="4545232"/>
            <a:ext cx="4853940" cy="1171931"/>
          </a:xfrm>
          <a:prstGeom prst="rect">
            <a:avLst/>
          </a:prstGeom>
        </p:spPr>
      </p:pic>
      <p:sp>
        <p:nvSpPr>
          <p:cNvPr id="15" name="矢印: 下 14">
            <a:extLst>
              <a:ext uri="{FF2B5EF4-FFF2-40B4-BE49-F238E27FC236}">
                <a16:creationId xmlns:a16="http://schemas.microsoft.com/office/drawing/2014/main" id="{5D5649F5-83C5-411C-A02D-3C96127F8EE9}"/>
              </a:ext>
            </a:extLst>
          </p:cNvPr>
          <p:cNvSpPr/>
          <p:nvPr/>
        </p:nvSpPr>
        <p:spPr>
          <a:xfrm rot="16200000">
            <a:off x="5855876" y="4941823"/>
            <a:ext cx="356622" cy="465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BAA7CE-0BDA-44C0-8885-E540078170D7}"/>
              </a:ext>
            </a:extLst>
          </p:cNvPr>
          <p:cNvSpPr txBox="1"/>
          <p:nvPr/>
        </p:nvSpPr>
        <p:spPr>
          <a:xfrm>
            <a:off x="6216211" y="3272996"/>
            <a:ext cx="570861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 dirty="0">
                <a:solidFill>
                  <a:srgbClr val="FF0000"/>
                </a:solidFill>
              </a:rPr>
              <a:t>Clone_within_cluster.txt</a:t>
            </a:r>
            <a:r>
              <a:rPr kumimoji="1" lang="en-US" altLang="ja-JP" dirty="0"/>
              <a:t>: </a:t>
            </a:r>
          </a:p>
          <a:p>
            <a:r>
              <a:rPr kumimoji="1" lang="en-US" altLang="ja-JP" dirty="0"/>
              <a:t>TCR</a:t>
            </a:r>
            <a:r>
              <a:rPr kumimoji="1" lang="ja-JP" altLang="en-US" dirty="0"/>
              <a:t>クローンごとに</a:t>
            </a:r>
            <a:r>
              <a:rPr kumimoji="1" lang="en-US" altLang="ja-JP" dirty="0"/>
              <a:t>, </a:t>
            </a:r>
            <a:r>
              <a:rPr kumimoji="1" lang="ja-JP" altLang="en-US" dirty="0"/>
              <a:t>各クラスターに属する細胞数</a:t>
            </a:r>
            <a:endParaRPr kumimoji="1" lang="en-US" altLang="ja-JP" dirty="0"/>
          </a:p>
          <a:p>
            <a:pPr indent="2244725"/>
            <a:r>
              <a:rPr lang="en-US" altLang="ja-JP" dirty="0" err="1"/>
              <a:t>dLN</a:t>
            </a:r>
            <a:r>
              <a:rPr kumimoji="1" lang="ja-JP" altLang="en-US" dirty="0"/>
              <a:t>中の頻度</a:t>
            </a:r>
            <a:endParaRPr kumimoji="1" lang="en-US" altLang="ja-JP" dirty="0"/>
          </a:p>
          <a:p>
            <a:pPr indent="2244725"/>
            <a:r>
              <a:rPr lang="en-US" altLang="ja-JP" dirty="0"/>
              <a:t>Gene</a:t>
            </a:r>
            <a:r>
              <a:rPr lang="ja-JP" altLang="en-US" dirty="0"/>
              <a:t> </a:t>
            </a:r>
            <a:r>
              <a:rPr lang="en-US" altLang="ja-JP" dirty="0"/>
              <a:t>signature</a:t>
            </a:r>
            <a:r>
              <a:rPr lang="ja-JP" altLang="en-US" dirty="0"/>
              <a:t>の平均値 を付加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C861E1-B618-46F3-9E0C-CB11D7B23ED7}"/>
              </a:ext>
            </a:extLst>
          </p:cNvPr>
          <p:cNvSpPr txBox="1"/>
          <p:nvPr/>
        </p:nvSpPr>
        <p:spPr>
          <a:xfrm>
            <a:off x="379387" y="5805826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☞</a:t>
            </a:r>
            <a:r>
              <a:rPr lang="ja-JP" altLang="en-US" dirty="0">
                <a:solidFill>
                  <a:srgbClr val="FF0000"/>
                </a:solidFill>
              </a:rPr>
              <a:t>各クローンを</a:t>
            </a:r>
            <a:r>
              <a:rPr lang="en-US" altLang="ja-JP" dirty="0" err="1">
                <a:solidFill>
                  <a:srgbClr val="FF0000"/>
                </a:solidFill>
              </a:rPr>
              <a:t>tSNE</a:t>
            </a:r>
            <a:r>
              <a:rPr lang="ja-JP" altLang="en-US" dirty="0">
                <a:solidFill>
                  <a:srgbClr val="FF0000"/>
                </a:solidFill>
              </a:rPr>
              <a:t>上にプロット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5F2E41-7A9C-4284-B63E-0A3153C5284F}"/>
              </a:ext>
            </a:extLst>
          </p:cNvPr>
          <p:cNvSpPr txBox="1"/>
          <p:nvPr/>
        </p:nvSpPr>
        <p:spPr>
          <a:xfrm>
            <a:off x="6358310" y="580582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☞</a:t>
            </a:r>
            <a:r>
              <a:rPr lang="ja-JP" altLang="en-US" dirty="0">
                <a:solidFill>
                  <a:srgbClr val="FF0000"/>
                </a:solidFill>
              </a:rPr>
              <a:t>クローンサイズと</a:t>
            </a:r>
            <a:r>
              <a:rPr lang="en-US" altLang="ja-JP" dirty="0">
                <a:solidFill>
                  <a:srgbClr val="FF0000"/>
                </a:solidFill>
              </a:rPr>
              <a:t>Gene score</a:t>
            </a:r>
            <a:r>
              <a:rPr lang="ja-JP" altLang="en-US" dirty="0">
                <a:solidFill>
                  <a:srgbClr val="FF0000"/>
                </a:solidFill>
              </a:rPr>
              <a:t>との相関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☞</a:t>
            </a:r>
            <a:r>
              <a:rPr lang="ja-JP" altLang="en-US" dirty="0">
                <a:solidFill>
                  <a:srgbClr val="FF0000"/>
                </a:solidFill>
              </a:rPr>
              <a:t>各細胞のクラスターに基づくクローンの分類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7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図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30" y="1538153"/>
            <a:ext cx="1706400" cy="1706400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85" y="1538153"/>
            <a:ext cx="1706400" cy="1706400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40" y="1538153"/>
            <a:ext cx="1706400" cy="1706400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195" y="1538153"/>
            <a:ext cx="1706400" cy="1706400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48" y="1538153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代表的なクローンのプロット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8" y="2887576"/>
            <a:ext cx="12025176" cy="2246161"/>
          </a:xfrm>
          <a:prstGeom prst="rect">
            <a:avLst/>
          </a:prstGeom>
        </p:spPr>
      </p:pic>
      <p:grpSp>
        <p:nvGrpSpPr>
          <p:cNvPr id="102" name="グループ化 101"/>
          <p:cNvGrpSpPr/>
          <p:nvPr/>
        </p:nvGrpSpPr>
        <p:grpSpPr>
          <a:xfrm>
            <a:off x="357538" y="1174652"/>
            <a:ext cx="1707637" cy="2069901"/>
            <a:chOff x="357538" y="1296572"/>
            <a:chExt cx="1707637" cy="2069901"/>
          </a:xfrm>
        </p:grpSpPr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75" y="1660073"/>
              <a:ext cx="1706400" cy="1706400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57538" y="1296572"/>
              <a:ext cx="16738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500" dirty="0"/>
                <a:t>Proliferated (705)</a:t>
              </a:r>
              <a:endParaRPr kumimoji="1" lang="ja-JP" altLang="en-US" sz="1500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440679" y="4809000"/>
            <a:ext cx="1533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6.96% in Tumor</a:t>
            </a:r>
          </a:p>
          <a:p>
            <a:r>
              <a:rPr lang="en-US" altLang="ja-JP" sz="1500" dirty="0"/>
              <a:t>0.03% in dLN</a:t>
            </a:r>
            <a:endParaRPr kumimoji="1" lang="ja-JP" altLang="en-US" sz="15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6452848" y="5620451"/>
            <a:ext cx="1292988" cy="730259"/>
            <a:chOff x="6897230" y="5620451"/>
            <a:chExt cx="1292988" cy="730259"/>
          </a:xfrm>
        </p:grpSpPr>
        <p:sp>
          <p:nvSpPr>
            <p:cNvPr id="43" name="正方形/長方形 42"/>
            <p:cNvSpPr/>
            <p:nvPr/>
          </p:nvSpPr>
          <p:spPr>
            <a:xfrm>
              <a:off x="6897230" y="5696651"/>
              <a:ext cx="216000" cy="180000"/>
            </a:xfrm>
            <a:prstGeom prst="rect">
              <a:avLst/>
            </a:prstGeom>
            <a:solidFill>
              <a:srgbClr val="FF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7106780" y="5620451"/>
              <a:ext cx="9215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term</a:t>
              </a:r>
              <a:endParaRPr kumimoji="1" lang="ja-JP" altLang="en-US" sz="1500" dirty="0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6897230" y="6103745"/>
              <a:ext cx="216000" cy="180000"/>
            </a:xfrm>
            <a:prstGeom prst="rect">
              <a:avLst/>
            </a:prstGeom>
            <a:solidFill>
              <a:srgbClr val="0F9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7106780" y="6027545"/>
              <a:ext cx="10834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prog.2</a:t>
              </a:r>
              <a:endParaRPr kumimoji="1" lang="ja-JP" altLang="en-US" sz="1500" dirty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7860202" y="5620451"/>
            <a:ext cx="1186099" cy="730259"/>
            <a:chOff x="8155011" y="5620451"/>
            <a:chExt cx="1186099" cy="730259"/>
          </a:xfrm>
        </p:grpSpPr>
        <p:sp>
          <p:nvSpPr>
            <p:cNvPr id="49" name="正方形/長方形 48"/>
            <p:cNvSpPr/>
            <p:nvPr/>
          </p:nvSpPr>
          <p:spPr>
            <a:xfrm>
              <a:off x="8155011" y="5696651"/>
              <a:ext cx="216000" cy="180000"/>
            </a:xfrm>
            <a:prstGeom prst="rect">
              <a:avLst/>
            </a:prstGeom>
            <a:solidFill>
              <a:srgbClr val="C0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8364561" y="5620451"/>
              <a:ext cx="6767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 err="1"/>
                <a:t>Prolif</a:t>
              </a:r>
              <a:r>
                <a:rPr kumimoji="1" lang="en-US" altLang="ja-JP" sz="1500" dirty="0"/>
                <a:t>.</a:t>
              </a:r>
              <a:endParaRPr kumimoji="1" lang="ja-JP" altLang="en-US" sz="1500" dirty="0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8155011" y="6103745"/>
              <a:ext cx="216000" cy="180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72"/>
            <p:cNvSpPr txBox="1"/>
            <p:nvPr/>
          </p:nvSpPr>
          <p:spPr>
            <a:xfrm>
              <a:off x="8364561" y="6027545"/>
              <a:ext cx="9765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500" dirty="0"/>
                <a:t>Cytotoxic</a:t>
              </a:r>
              <a:endParaRPr lang="ja-JP" altLang="en-US" sz="1500" dirty="0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9160667" y="5620451"/>
            <a:ext cx="1292988" cy="730259"/>
            <a:chOff x="9412792" y="5620451"/>
            <a:chExt cx="1292988" cy="730259"/>
          </a:xfrm>
        </p:grpSpPr>
        <p:sp>
          <p:nvSpPr>
            <p:cNvPr id="52" name="正方形/長方形 51"/>
            <p:cNvSpPr/>
            <p:nvPr/>
          </p:nvSpPr>
          <p:spPr>
            <a:xfrm>
              <a:off x="9412792" y="5696651"/>
              <a:ext cx="216000" cy="180000"/>
            </a:xfrm>
            <a:prstGeom prst="rect">
              <a:avLst/>
            </a:prstGeom>
            <a:solidFill>
              <a:srgbClr val="ADD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9622342" y="5620451"/>
              <a:ext cx="9749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IFN resp.</a:t>
              </a:r>
              <a:endParaRPr kumimoji="1" lang="ja-JP" altLang="en-US" sz="1500" dirty="0"/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9412792" y="6103745"/>
              <a:ext cx="216000" cy="180000"/>
            </a:xfrm>
            <a:prstGeom prst="rect">
              <a:avLst/>
            </a:prstGeom>
            <a:solidFill>
              <a:srgbClr val="AD0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9622342" y="6027545"/>
              <a:ext cx="10834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prog.1</a:t>
              </a:r>
              <a:endParaRPr kumimoji="1" lang="ja-JP" altLang="en-US" sz="1500" dirty="0"/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10568021" y="5620451"/>
            <a:ext cx="1393720" cy="730259"/>
            <a:chOff x="10670573" y="5620451"/>
            <a:chExt cx="1393720" cy="730259"/>
          </a:xfrm>
        </p:grpSpPr>
        <p:sp>
          <p:nvSpPr>
            <p:cNvPr id="56" name="テキスト ボックス 55"/>
            <p:cNvSpPr txBox="1"/>
            <p:nvPr/>
          </p:nvSpPr>
          <p:spPr>
            <a:xfrm>
              <a:off x="10880123" y="5620451"/>
              <a:ext cx="11841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 err="1"/>
                <a:t>Tex</a:t>
              </a:r>
              <a:r>
                <a:rPr kumimoji="1" lang="en-US" altLang="ja-JP" sz="1500" dirty="0"/>
                <a:t> eff/term</a:t>
              </a:r>
              <a:endParaRPr kumimoji="1" lang="ja-JP" altLang="en-US" sz="1500" dirty="0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10670573" y="5696651"/>
              <a:ext cx="216000" cy="180000"/>
            </a:xfrm>
            <a:prstGeom prst="rect">
              <a:avLst/>
            </a:prstGeom>
            <a:solidFill>
              <a:srgbClr val="00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正方形/長方形 67"/>
            <p:cNvSpPr/>
            <p:nvPr/>
          </p:nvSpPr>
          <p:spPr>
            <a:xfrm>
              <a:off x="10670573" y="6103745"/>
              <a:ext cx="216000" cy="180000"/>
            </a:xfrm>
            <a:prstGeom prst="rect">
              <a:avLst/>
            </a:prstGeom>
            <a:solidFill>
              <a:srgbClr val="F74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10880123" y="6027545"/>
              <a:ext cx="9765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Infiltrated</a:t>
              </a:r>
              <a:endParaRPr kumimoji="1" lang="ja-JP" altLang="en-US" sz="1500" dirty="0"/>
            </a:p>
          </p:txBody>
        </p:sp>
      </p:grpSp>
      <p:sp>
        <p:nvSpPr>
          <p:cNvPr id="78" name="テキスト ボックス 77"/>
          <p:cNvSpPr txBox="1"/>
          <p:nvPr/>
        </p:nvSpPr>
        <p:spPr>
          <a:xfrm>
            <a:off x="8251745" y="1174652"/>
            <a:ext cx="1532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Tex</a:t>
            </a:r>
            <a:r>
              <a:rPr kumimoji="1" lang="en-US" altLang="ja-JP" sz="1500" dirty="0"/>
              <a:t> term (1342)</a:t>
            </a:r>
            <a:endParaRPr kumimoji="1" lang="ja-JP" altLang="en-US" sz="15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8264099" y="4809000"/>
            <a:ext cx="16408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13.24</a:t>
            </a:r>
            <a:r>
              <a:rPr kumimoji="1" lang="en-US" altLang="ja-JP" sz="1500" dirty="0"/>
              <a:t>% in Tumor</a:t>
            </a:r>
          </a:p>
          <a:p>
            <a:r>
              <a:rPr lang="en-US" altLang="ja-JP" sz="1500" dirty="0"/>
              <a:t>0.09% in dLN</a:t>
            </a:r>
            <a:endParaRPr kumimoji="1" lang="ja-JP" altLang="en-US" sz="1500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2450833" y="1174652"/>
            <a:ext cx="1398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Eff/Term (199)</a:t>
            </a:r>
            <a:endParaRPr kumimoji="1" lang="ja-JP" altLang="en-US" sz="1500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2396534" y="4809000"/>
            <a:ext cx="1533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1</a:t>
            </a:r>
            <a:r>
              <a:rPr kumimoji="1" lang="en-US" altLang="ja-JP" sz="1500" dirty="0"/>
              <a:t>.96% in Tumor</a:t>
            </a:r>
          </a:p>
          <a:p>
            <a:r>
              <a:rPr lang="en-US" altLang="ja-JP" sz="1500" dirty="0"/>
              <a:t>0.63% in dLN</a:t>
            </a:r>
            <a:endParaRPr kumimoji="1" lang="ja-JP" altLang="en-US" sz="1500" dirty="0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4393479" y="1174652"/>
            <a:ext cx="1425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IFNg.resp</a:t>
            </a:r>
            <a:r>
              <a:rPr kumimoji="1" lang="en-US" altLang="ja-JP" sz="1500" dirty="0"/>
              <a:t> (68)</a:t>
            </a:r>
            <a:endParaRPr kumimoji="1" lang="ja-JP" altLang="en-US" sz="1500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352389" y="4809000"/>
            <a:ext cx="1533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0</a:t>
            </a:r>
            <a:r>
              <a:rPr kumimoji="1" lang="en-US" altLang="ja-JP" sz="1500" dirty="0"/>
              <a:t>.67% in Tumor</a:t>
            </a:r>
          </a:p>
          <a:p>
            <a:r>
              <a:rPr lang="en-US" altLang="ja-JP" sz="1500" dirty="0"/>
              <a:t>0.01% in dLN</a:t>
            </a:r>
            <a:endParaRPr kumimoji="1" lang="ja-JP" altLang="en-US" sz="1500" dirty="0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6348790" y="1174652"/>
            <a:ext cx="1426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Tex</a:t>
            </a:r>
            <a:r>
              <a:rPr kumimoji="1" lang="en-US" altLang="ja-JP" sz="1500" dirty="0"/>
              <a:t> prog (191)</a:t>
            </a:r>
            <a:endParaRPr kumimoji="1" lang="ja-JP" altLang="en-US" sz="1500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308244" y="4809000"/>
            <a:ext cx="1533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1.88</a:t>
            </a:r>
            <a:r>
              <a:rPr kumimoji="1" lang="en-US" altLang="ja-JP" sz="1500" dirty="0"/>
              <a:t>% in Tumor</a:t>
            </a:r>
          </a:p>
          <a:p>
            <a:r>
              <a:rPr lang="en-US" altLang="ja-JP" sz="1500" dirty="0"/>
              <a:t>0.03% in dLN</a:t>
            </a:r>
            <a:endParaRPr kumimoji="1" lang="ja-JP" altLang="en-US" sz="1500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0233793" y="1174652"/>
            <a:ext cx="1479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Cytotoxic (253)</a:t>
            </a:r>
            <a:endParaRPr kumimoji="1" lang="ja-JP" altLang="en-US" sz="15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0219952" y="4809000"/>
            <a:ext cx="1533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2.50</a:t>
            </a:r>
            <a:r>
              <a:rPr kumimoji="1" lang="en-US" altLang="ja-JP" sz="1500" dirty="0"/>
              <a:t>% in Tumor</a:t>
            </a:r>
          </a:p>
          <a:p>
            <a:r>
              <a:rPr lang="en-US" altLang="ja-JP" sz="1500" dirty="0"/>
              <a:t>0.00% in dLN</a:t>
            </a:r>
            <a:endParaRPr kumimoji="1" lang="ja-JP" altLang="en-US" sz="15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408E0B-970A-431A-9136-8FCEC474E005}"/>
              </a:ext>
            </a:extLst>
          </p:cNvPr>
          <p:cNvSpPr txBox="1"/>
          <p:nvPr/>
        </p:nvSpPr>
        <p:spPr>
          <a:xfrm>
            <a:off x="440679" y="5620451"/>
            <a:ext cx="506741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3525">
              <a:spcBef>
                <a:spcPts val="600"/>
              </a:spcBef>
            </a:pPr>
            <a:r>
              <a:rPr lang="ja-JP" altLang="en-US" dirty="0"/>
              <a:t>腫瘍内で特徴的な性質を示すクローンを同定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ja-JP" altLang="en-US" dirty="0"/>
              <a:t>クローニング</a:t>
            </a:r>
            <a:r>
              <a:rPr lang="en-US" altLang="ja-JP" dirty="0"/>
              <a:t>, </a:t>
            </a:r>
            <a:r>
              <a:rPr lang="ja-JP" altLang="en-US" dirty="0"/>
              <a:t>機能検証へ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34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43DB9-37D0-464E-BC61-321C699A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51CAA5-8565-4896-8F17-FDDAB4B03366}"/>
              </a:ext>
            </a:extLst>
          </p:cNvPr>
          <p:cNvSpPr txBox="1"/>
          <p:nvPr/>
        </p:nvSpPr>
        <p:spPr>
          <a:xfrm>
            <a:off x="345440" y="1378931"/>
            <a:ext cx="623760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ja-JP" sz="3600" dirty="0">
                <a:solidFill>
                  <a:srgbClr val="FF0000"/>
                </a:solidFill>
              </a:rPr>
              <a:t>0. BD, </a:t>
            </a:r>
            <a:r>
              <a:rPr lang="en-US" altLang="ja-JP" sz="3600" dirty="0" err="1">
                <a:solidFill>
                  <a:srgbClr val="FF0000"/>
                </a:solidFill>
              </a:rPr>
              <a:t>scTCRseq</a:t>
            </a:r>
            <a:r>
              <a:rPr lang="ja-JP" altLang="en-US" sz="3600" dirty="0">
                <a:solidFill>
                  <a:srgbClr val="FF0000"/>
                </a:solidFill>
              </a:rPr>
              <a:t>の紹介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ja-JP" sz="3600" dirty="0"/>
              <a:t>1. </a:t>
            </a:r>
            <a:r>
              <a:rPr lang="ja-JP" altLang="en-US" sz="3600" dirty="0"/>
              <a:t>検討した手法間の性能比較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kumimoji="1" lang="en-US" altLang="ja-JP" sz="3600" dirty="0"/>
              <a:t>2. BD, SCT</a:t>
            </a:r>
            <a:r>
              <a:rPr kumimoji="1" lang="ja-JP" altLang="en-US" sz="3600" dirty="0"/>
              <a:t>の結果</a:t>
            </a:r>
            <a:endParaRPr kumimoji="1"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3. BD, </a:t>
            </a:r>
            <a:r>
              <a:rPr lang="en-US" altLang="ja-JP" sz="3600" dirty="0" err="1"/>
              <a:t>scTCR</a:t>
            </a:r>
            <a:r>
              <a:rPr lang="ja-JP" altLang="en-US" sz="3600" dirty="0"/>
              <a:t>の結果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5141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60DA8-E77C-4B97-80E2-A01381C1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クラスター分布によるクローンの分類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9" b="17656"/>
          <a:stretch/>
        </p:blipFill>
        <p:spPr>
          <a:xfrm>
            <a:off x="310497" y="888259"/>
            <a:ext cx="8008004" cy="434980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27145" y="5204387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#1</a:t>
            </a:r>
          </a:p>
          <a:p>
            <a:pPr algn="ctr"/>
            <a:r>
              <a:rPr kumimoji="1" lang="en-US" altLang="ja-JP" dirty="0" err="1"/>
              <a:t>Prolif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88219" y="5204387"/>
            <a:ext cx="697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#0</a:t>
            </a:r>
          </a:p>
          <a:p>
            <a:pPr algn="ctr"/>
            <a:r>
              <a:rPr lang="en-US" altLang="ja-JP" dirty="0"/>
              <a:t>Term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9058" y="520438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#2</a:t>
            </a:r>
          </a:p>
          <a:p>
            <a:pPr algn="ctr"/>
            <a:r>
              <a:rPr lang="en-US" altLang="ja-JP" dirty="0"/>
              <a:t>IFN.res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50164" y="5204387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#4</a:t>
            </a:r>
          </a:p>
          <a:p>
            <a:pPr algn="ctr"/>
            <a:r>
              <a:rPr kumimoji="1" lang="en-US" altLang="ja-JP" dirty="0"/>
              <a:t>Prog.2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85081" y="5204387"/>
            <a:ext cx="1039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#3</a:t>
            </a:r>
          </a:p>
          <a:p>
            <a:pPr algn="ctr"/>
            <a:r>
              <a:rPr lang="en-US" altLang="ja-JP" dirty="0"/>
              <a:t>Eff/Term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65963" y="5204387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#5</a:t>
            </a:r>
          </a:p>
          <a:p>
            <a:pPr algn="ctr"/>
            <a:r>
              <a:rPr lang="en-US" altLang="ja-JP" dirty="0" err="1"/>
              <a:t>Cyto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18065" y="5204387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#6</a:t>
            </a:r>
          </a:p>
          <a:p>
            <a:pPr algn="ctr"/>
            <a:r>
              <a:rPr kumimoji="1" lang="en-US" altLang="ja-JP" dirty="0"/>
              <a:t>Prog.1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36882" y="5204387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#7</a:t>
            </a:r>
          </a:p>
          <a:p>
            <a:pPr algn="ctr"/>
            <a:r>
              <a:rPr lang="en-US" altLang="ja-JP" dirty="0" err="1"/>
              <a:t>Infilt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15" name="右中かっこ 14"/>
          <p:cNvSpPr/>
          <p:nvPr/>
        </p:nvSpPr>
        <p:spPr>
          <a:xfrm>
            <a:off x="8291516" y="4109720"/>
            <a:ext cx="196056" cy="8509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530302" y="4350504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Tex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prog</a:t>
            </a:r>
            <a:r>
              <a:rPr kumimoji="1" lang="en-US" altLang="ja-JP" dirty="0"/>
              <a:t> clones</a:t>
            </a:r>
            <a:endParaRPr kumimoji="1" lang="ja-JP" altLang="en-US" dirty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8291516" y="1638557"/>
            <a:ext cx="2385528" cy="921764"/>
            <a:chOff x="8291516" y="1638557"/>
            <a:chExt cx="2385528" cy="921764"/>
          </a:xfrm>
        </p:grpSpPr>
        <p:sp>
          <p:nvSpPr>
            <p:cNvPr id="17" name="右中かっこ 16"/>
            <p:cNvSpPr/>
            <p:nvPr/>
          </p:nvSpPr>
          <p:spPr>
            <a:xfrm>
              <a:off x="8291516" y="1638557"/>
              <a:ext cx="196056" cy="921764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8530302" y="1914773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Proliferating clones</a:t>
              </a:r>
              <a:endParaRPr kumimoji="1" lang="ja-JP" altLang="en-US" dirty="0"/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8291516" y="3684270"/>
            <a:ext cx="2103399" cy="425450"/>
            <a:chOff x="8291516" y="3684270"/>
            <a:chExt cx="2103399" cy="425450"/>
          </a:xfrm>
        </p:grpSpPr>
        <p:sp>
          <p:nvSpPr>
            <p:cNvPr id="19" name="右中かっこ 18"/>
            <p:cNvSpPr/>
            <p:nvPr/>
          </p:nvSpPr>
          <p:spPr>
            <a:xfrm>
              <a:off x="8291516" y="3684270"/>
              <a:ext cx="196056" cy="4254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8530302" y="3725664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Cytotoxic clones</a:t>
              </a:r>
              <a:endParaRPr kumimoji="1" lang="ja-JP" altLang="en-US" dirty="0"/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8389544" y="969317"/>
            <a:ext cx="3560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クローンごとに</a:t>
            </a:r>
            <a:r>
              <a:rPr kumimoji="1" lang="en-US" altLang="ja-JP" sz="1500" dirty="0"/>
              <a:t>, </a:t>
            </a:r>
            <a:r>
              <a:rPr kumimoji="1" lang="ja-JP" altLang="en-US" sz="1500" dirty="0"/>
              <a:t>各クラスターに属する</a:t>
            </a:r>
            <a:br>
              <a:rPr kumimoji="1" lang="en-US" altLang="ja-JP" sz="1500" dirty="0"/>
            </a:br>
            <a:r>
              <a:rPr kumimoji="1" lang="ja-JP" altLang="en-US" sz="1500" dirty="0"/>
              <a:t>細胞の割合を計算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F19D030-CD8B-42B1-A998-D8CD3BDB4305}"/>
              </a:ext>
            </a:extLst>
          </p:cNvPr>
          <p:cNvSpPr txBox="1"/>
          <p:nvPr/>
        </p:nvSpPr>
        <p:spPr>
          <a:xfrm>
            <a:off x="7963339" y="5550636"/>
            <a:ext cx="3839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350" dirty="0"/>
              <a:t>※</a:t>
            </a:r>
            <a:r>
              <a:rPr kumimoji="1" lang="ja-JP" altLang="en-US" sz="1350" dirty="0"/>
              <a:t>腫瘍内で</a:t>
            </a:r>
            <a:r>
              <a:rPr kumimoji="1" lang="en-US" altLang="ja-JP" sz="1350" dirty="0"/>
              <a:t>10</a:t>
            </a:r>
            <a:r>
              <a:rPr kumimoji="1" lang="ja-JP" altLang="en-US" sz="1350" dirty="0"/>
              <a:t>細胞以上のクローンのみプロット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380575" y="5915025"/>
            <a:ext cx="943085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dirty="0" err="1"/>
              <a:t>Tex</a:t>
            </a:r>
            <a:r>
              <a:rPr lang="en-US" altLang="ja-JP" dirty="0"/>
              <a:t> </a:t>
            </a:r>
            <a:r>
              <a:rPr lang="en-US" altLang="ja-JP" dirty="0" err="1"/>
              <a:t>prog</a:t>
            </a:r>
            <a:r>
              <a:rPr lang="ja-JP" altLang="en-US" dirty="0"/>
              <a:t>に偏っているクローン</a:t>
            </a:r>
            <a:r>
              <a:rPr lang="en-US" altLang="ja-JP" dirty="0"/>
              <a:t>, Cytotoxicity</a:t>
            </a:r>
            <a:r>
              <a:rPr lang="ja-JP" altLang="en-US" dirty="0"/>
              <a:t>が高いクローン</a:t>
            </a:r>
            <a:r>
              <a:rPr lang="en-US" altLang="ja-JP" dirty="0"/>
              <a:t>, </a:t>
            </a:r>
            <a:r>
              <a:rPr lang="ja-JP" altLang="en-US" dirty="0"/>
              <a:t>増殖能が高いクローンを同定</a:t>
            </a:r>
            <a:endParaRPr kumimoji="1" lang="en-US" altLang="ja-JP" dirty="0"/>
          </a:p>
          <a:p>
            <a:pPr>
              <a:spcBef>
                <a:spcPts val="600"/>
              </a:spcBef>
            </a:pPr>
            <a:r>
              <a:rPr kumimoji="1" lang="ja-JP" altLang="en-US" dirty="0"/>
              <a:t>クローン間の分布様式の差が大きく</a:t>
            </a:r>
            <a:r>
              <a:rPr kumimoji="1" lang="en-US" altLang="ja-JP" dirty="0"/>
              <a:t>, </a:t>
            </a:r>
            <a:r>
              <a:rPr kumimoji="1" lang="ja-JP" altLang="en-US" dirty="0"/>
              <a:t>クラスターとしてまとまりにくい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033003" y="257169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Gene score</a:t>
            </a:r>
            <a:r>
              <a:rPr kumimoji="1" lang="ja-JP" altLang="en-US" dirty="0">
                <a:solidFill>
                  <a:srgbClr val="FF0000"/>
                </a:solidFill>
              </a:rPr>
              <a:t>中心に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押していった方が良い？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36631" y="19240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036631" y="26622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036631" y="320041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36631" y="37033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6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036631" y="433579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4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036631" y="49072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125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クラスター分布の比較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725" y="1238280"/>
            <a:ext cx="8251126" cy="2831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850" y="1653644"/>
            <a:ext cx="3734716" cy="184135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876300" y="11835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nonOL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56982" y="11835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Oligoclonal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06965" y="118359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Polyclonal</a:t>
            </a:r>
            <a:endParaRPr kumimoji="1" lang="ja-JP" altLang="en-US" dirty="0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AF26DB5-F8B3-45CF-A7EB-807EE590924D}"/>
              </a:ext>
            </a:extLst>
          </p:cNvPr>
          <p:cNvGrpSpPr/>
          <p:nvPr/>
        </p:nvGrpSpPr>
        <p:grpSpPr>
          <a:xfrm>
            <a:off x="431800" y="3863294"/>
            <a:ext cx="1423344" cy="739725"/>
            <a:chOff x="431800" y="3863294"/>
            <a:chExt cx="1423344" cy="739725"/>
          </a:xfrm>
        </p:grpSpPr>
        <p:grpSp>
          <p:nvGrpSpPr>
            <p:cNvPr id="14" name="グループ化 13"/>
            <p:cNvGrpSpPr/>
            <p:nvPr/>
          </p:nvGrpSpPr>
          <p:grpSpPr>
            <a:xfrm>
              <a:off x="431800" y="3863294"/>
              <a:ext cx="1423344" cy="323165"/>
              <a:chOff x="431800" y="4051300"/>
              <a:chExt cx="1423344" cy="323165"/>
            </a:xfrm>
          </p:grpSpPr>
          <p:sp>
            <p:nvSpPr>
              <p:cNvPr id="12" name="正方形/長方形 11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F9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41350" y="4051300"/>
                <a:ext cx="121379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/>
                  <a:t>Proliferating</a:t>
                </a:r>
                <a:endParaRPr kumimoji="1" lang="ja-JP" altLang="en-US" sz="1500" dirty="0"/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431800" y="4279854"/>
              <a:ext cx="1132688" cy="323165"/>
              <a:chOff x="431800" y="4051300"/>
              <a:chExt cx="1132688" cy="323165"/>
            </a:xfrm>
          </p:grpSpPr>
          <p:sp>
            <p:nvSpPr>
              <p:cNvPr id="22" name="正方形/長方形 21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641350" y="4051300"/>
                <a:ext cx="92313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 err="1"/>
                  <a:t>Tex</a:t>
                </a:r>
                <a:r>
                  <a:rPr kumimoji="1" lang="en-US" altLang="ja-JP" sz="1500" dirty="0"/>
                  <a:t> prog</a:t>
                </a:r>
                <a:endParaRPr kumimoji="1" lang="ja-JP" altLang="en-US" sz="1500" dirty="0"/>
              </a:p>
            </p:txBody>
          </p:sp>
        </p:grp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95E6195-20C6-4D0B-B19C-E069A2B79E10}"/>
              </a:ext>
            </a:extLst>
          </p:cNvPr>
          <p:cNvGrpSpPr/>
          <p:nvPr/>
        </p:nvGrpSpPr>
        <p:grpSpPr>
          <a:xfrm>
            <a:off x="2437818" y="3863294"/>
            <a:ext cx="1393720" cy="739725"/>
            <a:chOff x="1960298" y="3863294"/>
            <a:chExt cx="1393720" cy="73972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1960298" y="3863294"/>
              <a:ext cx="1393720" cy="323165"/>
              <a:chOff x="431800" y="4051300"/>
              <a:chExt cx="1393720" cy="323165"/>
            </a:xfrm>
          </p:grpSpPr>
          <p:sp>
            <p:nvSpPr>
              <p:cNvPr id="16" name="正方形/長方形 15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641350" y="4051300"/>
                <a:ext cx="118417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 err="1"/>
                  <a:t>Tex</a:t>
                </a:r>
                <a:r>
                  <a:rPr kumimoji="1" lang="en-US" altLang="ja-JP" sz="1500" dirty="0"/>
                  <a:t> eff/term</a:t>
                </a:r>
                <a:endParaRPr kumimoji="1" lang="ja-JP" altLang="en-US" sz="1500" dirty="0"/>
              </a:p>
            </p:txBody>
          </p:sp>
        </p:grpSp>
        <p:grpSp>
          <p:nvGrpSpPr>
            <p:cNvPr id="24" name="グループ化 23"/>
            <p:cNvGrpSpPr/>
            <p:nvPr/>
          </p:nvGrpSpPr>
          <p:grpSpPr>
            <a:xfrm>
              <a:off x="1960298" y="4279854"/>
              <a:ext cx="1131084" cy="323165"/>
              <a:chOff x="431800" y="4051300"/>
              <a:chExt cx="1131084" cy="323165"/>
            </a:xfrm>
          </p:grpSpPr>
          <p:sp>
            <p:nvSpPr>
              <p:cNvPr id="25" name="正方形/長方形 24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641350" y="4051300"/>
                <a:ext cx="9215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 err="1"/>
                  <a:t>Tex</a:t>
                </a:r>
                <a:r>
                  <a:rPr kumimoji="1" lang="en-US" altLang="ja-JP" sz="1500" dirty="0"/>
                  <a:t> term</a:t>
                </a:r>
                <a:endParaRPr kumimoji="1" lang="ja-JP" altLang="en-US" sz="1500" dirty="0"/>
              </a:p>
            </p:txBody>
          </p:sp>
        </p:grp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EFFAFC6-56B6-4B55-BAC3-CF6F36E1C4F3}"/>
              </a:ext>
            </a:extLst>
          </p:cNvPr>
          <p:cNvGrpSpPr/>
          <p:nvPr/>
        </p:nvGrpSpPr>
        <p:grpSpPr>
          <a:xfrm>
            <a:off x="4414212" y="3863294"/>
            <a:ext cx="1291898" cy="739725"/>
            <a:chOff x="3459172" y="3863294"/>
            <a:chExt cx="1291898" cy="739725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3459172" y="3863294"/>
              <a:ext cx="1291898" cy="323165"/>
              <a:chOff x="431800" y="4051300"/>
              <a:chExt cx="1291898" cy="323165"/>
            </a:xfrm>
          </p:grpSpPr>
          <p:sp>
            <p:nvSpPr>
              <p:cNvPr id="19" name="正方形/長方形 18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641350" y="4051300"/>
                <a:ext cx="10823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 err="1"/>
                  <a:t>IFNg</a:t>
                </a:r>
                <a:r>
                  <a:rPr kumimoji="1" lang="en-US" altLang="ja-JP" sz="1500" dirty="0"/>
                  <a:t> resp.</a:t>
                </a:r>
                <a:endParaRPr kumimoji="1" lang="ja-JP" altLang="en-US" sz="1500" dirty="0"/>
              </a:p>
            </p:txBody>
          </p:sp>
        </p:grpSp>
        <p:grpSp>
          <p:nvGrpSpPr>
            <p:cNvPr id="27" name="グループ化 26"/>
            <p:cNvGrpSpPr/>
            <p:nvPr/>
          </p:nvGrpSpPr>
          <p:grpSpPr>
            <a:xfrm>
              <a:off x="3459172" y="4279854"/>
              <a:ext cx="1186099" cy="323165"/>
              <a:chOff x="431800" y="4051300"/>
              <a:chExt cx="1186099" cy="323165"/>
            </a:xfrm>
          </p:grpSpPr>
          <p:sp>
            <p:nvSpPr>
              <p:cNvPr id="28" name="正方形/長方形 27"/>
              <p:cNvSpPr/>
              <p:nvPr/>
            </p:nvSpPr>
            <p:spPr>
              <a:xfrm>
                <a:off x="431800" y="4127500"/>
                <a:ext cx="216000" cy="180000"/>
              </a:xfrm>
              <a:prstGeom prst="rect">
                <a:avLst/>
              </a:prstGeom>
              <a:solidFill>
                <a:srgbClr val="F74E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641350" y="4051300"/>
                <a:ext cx="97654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500" dirty="0"/>
                  <a:t>Cytotoxic</a:t>
                </a:r>
                <a:endParaRPr kumimoji="1" lang="ja-JP" altLang="en-US" sz="1500" dirty="0"/>
              </a:p>
            </p:txBody>
          </p:sp>
        </p:grpSp>
      </p:grpSp>
      <p:sp>
        <p:nvSpPr>
          <p:cNvPr id="30" name="テキスト ボックス 29"/>
          <p:cNvSpPr txBox="1"/>
          <p:nvPr/>
        </p:nvSpPr>
        <p:spPr>
          <a:xfrm>
            <a:off x="199643" y="4845467"/>
            <a:ext cx="117927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/>
              <a:t>dLN</a:t>
            </a:r>
            <a:r>
              <a:rPr kumimoji="1" lang="ja-JP" altLang="en-US" dirty="0"/>
              <a:t>と重複しなかったクローン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nonOL</a:t>
            </a:r>
            <a:r>
              <a:rPr kumimoji="1" lang="en-US" altLang="ja-JP" dirty="0"/>
              <a:t>) 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IFNg</a:t>
            </a:r>
            <a:r>
              <a:rPr kumimoji="1" lang="en-US" altLang="ja-JP" dirty="0"/>
              <a:t> resp. group</a:t>
            </a:r>
            <a:r>
              <a:rPr kumimoji="1" lang="ja-JP" altLang="en-US" dirty="0"/>
              <a:t>に分類されるクローンの割合が高い</a:t>
            </a:r>
            <a:endParaRPr kumimoji="1"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OL</a:t>
            </a:r>
            <a:r>
              <a:rPr kumimoji="1" lang="ja-JP" altLang="en-US" dirty="0"/>
              <a:t>クローンのうち</a:t>
            </a:r>
            <a:r>
              <a:rPr kumimoji="1" lang="en-US" altLang="ja-JP" dirty="0"/>
              <a:t>, Oligoclonality</a:t>
            </a:r>
            <a:r>
              <a:rPr kumimoji="1" lang="ja-JP" altLang="en-US" dirty="0" err="1"/>
              <a:t>に寄</a:t>
            </a:r>
            <a:r>
              <a:rPr kumimoji="1" lang="ja-JP" altLang="en-US" dirty="0"/>
              <a:t>与するクローンでは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Tex</a:t>
            </a:r>
            <a:r>
              <a:rPr kumimoji="1" lang="en-US" altLang="ja-JP" dirty="0"/>
              <a:t> term group</a:t>
            </a:r>
            <a:r>
              <a:rPr kumimoji="1" lang="ja-JP" altLang="en-US" dirty="0"/>
              <a:t>に分類されるクローンの割合が高い</a:t>
            </a:r>
            <a:endParaRPr kumimoji="1"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OL</a:t>
            </a:r>
            <a:r>
              <a:rPr lang="ja-JP" altLang="en-US" dirty="0"/>
              <a:t>クローンのうち</a:t>
            </a:r>
            <a:r>
              <a:rPr lang="en-US" altLang="ja-JP" dirty="0"/>
              <a:t>, Polyclonality</a:t>
            </a:r>
            <a:r>
              <a:rPr lang="ja-JP" altLang="en-US" dirty="0" err="1"/>
              <a:t>に寄</a:t>
            </a:r>
            <a:r>
              <a:rPr lang="ja-JP" altLang="en-US" dirty="0"/>
              <a:t>与するクローンでは</a:t>
            </a:r>
            <a:r>
              <a:rPr lang="en-US" altLang="ja-JP" dirty="0"/>
              <a:t>, </a:t>
            </a:r>
            <a:r>
              <a:rPr lang="en-US" altLang="ja-JP" dirty="0" err="1"/>
              <a:t>Tex</a:t>
            </a:r>
            <a:r>
              <a:rPr lang="en-US" altLang="ja-JP" dirty="0"/>
              <a:t> </a:t>
            </a:r>
            <a:r>
              <a:rPr lang="en-US" altLang="ja-JP" dirty="0" err="1"/>
              <a:t>prog</a:t>
            </a:r>
            <a:r>
              <a:rPr lang="en-US" altLang="ja-JP" dirty="0"/>
              <a:t> group</a:t>
            </a:r>
            <a:r>
              <a:rPr lang="ja-JP" altLang="en-US" dirty="0"/>
              <a:t>に分類されるクローンの割合が高い</a:t>
            </a:r>
            <a:endParaRPr lang="en-US" altLang="ja-JP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131165" y="882748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OL with dLN repertoire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2595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0606E-9649-4D0F-868D-7DAE70A2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クローンサイズと</a:t>
            </a:r>
            <a:r>
              <a:rPr kumimoji="1" lang="en-US" altLang="ja-JP" dirty="0"/>
              <a:t>Gene score</a:t>
            </a:r>
            <a:r>
              <a:rPr kumimoji="1" lang="ja-JP" altLang="en-US" dirty="0"/>
              <a:t>との相関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19D030-CD8B-42B1-A998-D8CD3BDB4305}"/>
              </a:ext>
            </a:extLst>
          </p:cNvPr>
          <p:cNvSpPr txBox="1"/>
          <p:nvPr/>
        </p:nvSpPr>
        <p:spPr>
          <a:xfrm>
            <a:off x="1166795" y="3957748"/>
            <a:ext cx="3839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350" dirty="0"/>
              <a:t>※</a:t>
            </a:r>
            <a:r>
              <a:rPr kumimoji="1" lang="ja-JP" altLang="en-US" sz="1350" dirty="0"/>
              <a:t>腫瘍内で</a:t>
            </a:r>
            <a:r>
              <a:rPr kumimoji="1" lang="en-US" altLang="ja-JP" sz="1350" dirty="0"/>
              <a:t>10</a:t>
            </a:r>
            <a:r>
              <a:rPr kumimoji="1" lang="ja-JP" altLang="en-US" sz="1350" dirty="0"/>
              <a:t>細胞以上のクローンのみプロット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10049947" y="4444187"/>
            <a:ext cx="1652059" cy="988530"/>
            <a:chOff x="10049947" y="4444187"/>
            <a:chExt cx="1652059" cy="988530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64C3B774-0E44-428C-93F5-116C3C165101}"/>
                </a:ext>
              </a:extLst>
            </p:cNvPr>
            <p:cNvSpPr/>
            <p:nvPr/>
          </p:nvSpPr>
          <p:spPr>
            <a:xfrm>
              <a:off x="10049947" y="4524769"/>
              <a:ext cx="162000" cy="162000"/>
            </a:xfrm>
            <a:prstGeom prst="ellipse">
              <a:avLst/>
            </a:prstGeom>
            <a:solidFill>
              <a:srgbClr val="161616"/>
            </a:solidFill>
            <a:ln>
              <a:solidFill>
                <a:srgbClr val="1616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161616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0FE2A31-1CAC-46E1-9355-50920084F65B}"/>
                </a:ext>
              </a:extLst>
            </p:cNvPr>
            <p:cNvSpPr txBox="1"/>
            <p:nvPr/>
          </p:nvSpPr>
          <p:spPr>
            <a:xfrm>
              <a:off x="10381323" y="4444187"/>
              <a:ext cx="8483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Non OL</a:t>
              </a:r>
              <a:endParaRPr kumimoji="1" lang="ja-JP" altLang="en-US" sz="1500" dirty="0"/>
            </a:p>
          </p:txBody>
        </p:sp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7D15CC1E-3949-4AAA-8F80-2C20E428F027}"/>
                </a:ext>
              </a:extLst>
            </p:cNvPr>
            <p:cNvSpPr/>
            <p:nvPr/>
          </p:nvSpPr>
          <p:spPr>
            <a:xfrm>
              <a:off x="10049947" y="4857452"/>
              <a:ext cx="162000" cy="162000"/>
            </a:xfrm>
            <a:prstGeom prst="ellipse">
              <a:avLst/>
            </a:prstGeom>
            <a:solidFill>
              <a:srgbClr val="3333FF"/>
            </a:solidFill>
            <a:ln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6AEA74B0-7BA0-4009-9604-00319A027BE6}"/>
                </a:ext>
              </a:extLst>
            </p:cNvPr>
            <p:cNvSpPr txBox="1"/>
            <p:nvPr/>
          </p:nvSpPr>
          <p:spPr>
            <a:xfrm>
              <a:off x="10381323" y="4776870"/>
              <a:ext cx="104477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OL</a:t>
              </a:r>
              <a:r>
                <a:rPr kumimoji="1" lang="ja-JP" altLang="en-US" sz="1500" dirty="0"/>
                <a:t> </a:t>
              </a:r>
              <a:r>
                <a:rPr kumimoji="1" lang="en-US" altLang="ja-JP" sz="1500" dirty="0"/>
                <a:t>in</a:t>
              </a:r>
              <a:r>
                <a:rPr kumimoji="1" lang="ja-JP" altLang="en-US" sz="1500" dirty="0"/>
                <a:t> </a:t>
              </a:r>
              <a:r>
                <a:rPr kumimoji="1" lang="en-US" altLang="ja-JP" sz="1500" dirty="0" err="1"/>
                <a:t>dLN</a:t>
              </a:r>
              <a:endParaRPr kumimoji="1" lang="ja-JP" altLang="en-US" sz="1500" dirty="0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1272ABC4-C5F5-401F-A601-071F7158D9D9}"/>
                </a:ext>
              </a:extLst>
            </p:cNvPr>
            <p:cNvSpPr/>
            <p:nvPr/>
          </p:nvSpPr>
          <p:spPr>
            <a:xfrm>
              <a:off x="10049947" y="5190134"/>
              <a:ext cx="162000" cy="162000"/>
            </a:xfrm>
            <a:prstGeom prst="ellipse">
              <a:avLst/>
            </a:prstGeom>
            <a:solidFill>
              <a:srgbClr val="FF1F1F"/>
            </a:solidFill>
            <a:ln>
              <a:solidFill>
                <a:srgbClr val="F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2D8512C-838F-4F95-AFDD-CD25D0D3464C}"/>
                </a:ext>
              </a:extLst>
            </p:cNvPr>
            <p:cNvSpPr txBox="1"/>
            <p:nvPr/>
          </p:nvSpPr>
          <p:spPr>
            <a:xfrm>
              <a:off x="10381323" y="5109552"/>
              <a:ext cx="13206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Top50 in </a:t>
              </a:r>
              <a:r>
                <a:rPr kumimoji="1" lang="en-US" altLang="ja-JP" sz="1500" dirty="0" err="1"/>
                <a:t>dLN</a:t>
              </a:r>
              <a:endParaRPr kumimoji="1" lang="ja-JP" altLang="en-US" sz="1500" dirty="0"/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489994" y="1008633"/>
            <a:ext cx="11213640" cy="3198328"/>
            <a:chOff x="489994" y="1008633"/>
            <a:chExt cx="11213640" cy="3198328"/>
          </a:xfrm>
        </p:grpSpPr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44E538E1-2002-4F60-971D-D0A5F53B2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550" y="1356232"/>
              <a:ext cx="2440800" cy="2440800"/>
            </a:xfrm>
            <a:prstGeom prst="rect">
              <a:avLst/>
            </a:prstGeom>
          </p:spPr>
        </p:pic>
        <p:pic>
          <p:nvPicPr>
            <p:cNvPr id="46" name="図 45">
              <a:extLst>
                <a:ext uri="{FF2B5EF4-FFF2-40B4-BE49-F238E27FC236}">
                  <a16:creationId xmlns:a16="http://schemas.microsoft.com/office/drawing/2014/main" id="{1DDE54C5-636D-48CD-A358-0D7E24B0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978" y="1356232"/>
              <a:ext cx="2440800" cy="2440800"/>
            </a:xfrm>
            <a:prstGeom prst="rect">
              <a:avLst/>
            </a:prstGeom>
          </p:spPr>
        </p:pic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BF49112D-CB06-4140-AD1D-69B05018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406" y="1356232"/>
              <a:ext cx="2440800" cy="2440800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E098BC31-D28A-4B09-9F06-E77775BF6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834" y="1356232"/>
              <a:ext cx="2440800" cy="2440800"/>
            </a:xfrm>
            <a:prstGeom prst="rect">
              <a:avLst/>
            </a:prstGeom>
          </p:spPr>
        </p:pic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1069938-33CD-492D-9C10-9B514CE5FAD0}"/>
                </a:ext>
              </a:extLst>
            </p:cNvPr>
            <p:cNvSpPr txBox="1"/>
            <p:nvPr/>
          </p:nvSpPr>
          <p:spPr>
            <a:xfrm>
              <a:off x="9919164" y="1008633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Proliferation</a:t>
              </a:r>
              <a:endParaRPr kumimoji="1" lang="ja-JP" altLang="en-US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2788878-86DC-4584-AA42-910D21EC9B19}"/>
                </a:ext>
              </a:extLst>
            </p:cNvPr>
            <p:cNvSpPr txBox="1"/>
            <p:nvPr/>
          </p:nvSpPr>
          <p:spPr>
            <a:xfrm>
              <a:off x="10863484" y="1615440"/>
              <a:ext cx="74732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/>
                <a:t>R=0.16</a:t>
              </a:r>
            </a:p>
            <a:p>
              <a:r>
                <a:rPr kumimoji="1" lang="en-US" altLang="ja-JP" sz="1350" dirty="0"/>
                <a:t>P=0.13</a:t>
              </a: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7CFCCE37-1E62-44AF-8851-C150BEE2D75A}"/>
                </a:ext>
              </a:extLst>
            </p:cNvPr>
            <p:cNvSpPr txBox="1"/>
            <p:nvPr/>
          </p:nvSpPr>
          <p:spPr>
            <a:xfrm>
              <a:off x="4483717" y="1008633"/>
              <a:ext cx="1120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 err="1"/>
                <a:t>Tex.Term</a:t>
              </a:r>
              <a:endParaRPr kumimoji="1" lang="ja-JP" altLang="en-US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0C35B4D-2472-4B28-B33F-4E32416C553A}"/>
                </a:ext>
              </a:extLst>
            </p:cNvPr>
            <p:cNvSpPr txBox="1"/>
            <p:nvPr/>
          </p:nvSpPr>
          <p:spPr>
            <a:xfrm>
              <a:off x="5006308" y="2966720"/>
              <a:ext cx="10230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/>
                <a:t>R=0.40</a:t>
              </a:r>
            </a:p>
            <a:p>
              <a:r>
                <a:rPr kumimoji="1" lang="en-US" altLang="ja-JP" sz="1350" dirty="0"/>
                <a:t>P=7.3x10</a:t>
              </a:r>
              <a:r>
                <a:rPr kumimoji="1" lang="en-US" altLang="ja-JP" sz="1350" baseline="30000" dirty="0"/>
                <a:t>-5</a:t>
              </a: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E329A92-8A70-43DC-A6A9-F134F326F90A}"/>
                </a:ext>
              </a:extLst>
            </p:cNvPr>
            <p:cNvSpPr txBox="1"/>
            <p:nvPr/>
          </p:nvSpPr>
          <p:spPr>
            <a:xfrm>
              <a:off x="7153382" y="1008633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Cytotoxicity</a:t>
              </a:r>
              <a:endParaRPr kumimoji="1" lang="ja-JP" altLang="en-US" dirty="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D7134BEB-45EE-43CE-B492-E7D45018AE20}"/>
                </a:ext>
              </a:extLst>
            </p:cNvPr>
            <p:cNvSpPr txBox="1"/>
            <p:nvPr/>
          </p:nvSpPr>
          <p:spPr>
            <a:xfrm>
              <a:off x="7970456" y="2966720"/>
              <a:ext cx="74732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/>
                <a:t>R=0.22</a:t>
              </a:r>
            </a:p>
            <a:p>
              <a:r>
                <a:rPr kumimoji="1" lang="en-US" altLang="ja-JP" sz="1350" dirty="0"/>
                <a:t>P=0.04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B67B49E-2B10-4E46-834D-F2264F8D9EA0}"/>
                </a:ext>
              </a:extLst>
            </p:cNvPr>
            <p:cNvSpPr txBox="1"/>
            <p:nvPr/>
          </p:nvSpPr>
          <p:spPr>
            <a:xfrm rot="16200000">
              <a:off x="146470" y="1699756"/>
              <a:ext cx="101021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500" dirty="0"/>
                <a:t>Signature</a:t>
              </a:r>
              <a:endParaRPr lang="ja-JP" altLang="en-US" sz="1500" dirty="0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6AAD8E6-A144-4646-B2D7-A2CF2D5C0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990" y="1335476"/>
              <a:ext cx="0" cy="21869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6C63620-CCDD-46F8-9D61-77C51DC3E9E6}"/>
                </a:ext>
              </a:extLst>
            </p:cNvPr>
            <p:cNvSpPr txBox="1"/>
            <p:nvPr/>
          </p:nvSpPr>
          <p:spPr>
            <a:xfrm>
              <a:off x="9555200" y="3906879"/>
              <a:ext cx="214680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350" dirty="0"/>
                <a:t>Freq. in Tumor (%, log10)</a:t>
              </a:r>
              <a:endParaRPr lang="ja-JP" altLang="en-US" sz="1350" dirty="0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72F5855-F4CA-4388-BD1B-8F01030E267F}"/>
                </a:ext>
              </a:extLst>
            </p:cNvPr>
            <p:cNvCxnSpPr>
              <a:cxnSpLocks/>
            </p:cNvCxnSpPr>
            <p:nvPr/>
          </p:nvCxnSpPr>
          <p:spPr>
            <a:xfrm>
              <a:off x="1277778" y="3795404"/>
              <a:ext cx="104242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50DBAE1-31ED-4FB9-8E1F-E9075576C177}"/>
                </a:ext>
              </a:extLst>
            </p:cNvPr>
            <p:cNvSpPr txBox="1"/>
            <p:nvPr/>
          </p:nvSpPr>
          <p:spPr>
            <a:xfrm>
              <a:off x="1705144" y="1008633"/>
              <a:ext cx="1095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 err="1"/>
                <a:t>Tex.Prog</a:t>
              </a:r>
              <a:endParaRPr kumimoji="1" lang="ja-JP" altLang="en-US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A57C2D7-4045-45FA-B130-347F47EBBC0D}"/>
                </a:ext>
              </a:extLst>
            </p:cNvPr>
            <p:cNvSpPr txBox="1"/>
            <p:nvPr/>
          </p:nvSpPr>
          <p:spPr>
            <a:xfrm>
              <a:off x="2336800" y="1452880"/>
              <a:ext cx="93006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/>
                <a:t>R=-0.36</a:t>
              </a:r>
            </a:p>
            <a:p>
              <a:r>
                <a:rPr kumimoji="1" lang="en-US" altLang="ja-JP" sz="1350" dirty="0"/>
                <a:t>P=0.0004</a:t>
              </a: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D4C0B3D-AFE0-4D5F-9207-69EA4AD1BF7D}"/>
              </a:ext>
            </a:extLst>
          </p:cNvPr>
          <p:cNvSpPr txBox="1"/>
          <p:nvPr/>
        </p:nvSpPr>
        <p:spPr>
          <a:xfrm>
            <a:off x="702377" y="4283072"/>
            <a:ext cx="8945847" cy="2023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ja-JP" altLang="en-US" dirty="0"/>
              <a:t>腫瘍内で高頻度のクローンは</a:t>
            </a:r>
            <a:r>
              <a:rPr lang="en-US" altLang="ja-JP" dirty="0"/>
              <a:t>, </a:t>
            </a:r>
            <a:r>
              <a:rPr lang="en-US" altLang="ja-JP" dirty="0" err="1"/>
              <a:t>Tex.Prog</a:t>
            </a:r>
            <a:r>
              <a:rPr lang="en-US" altLang="ja-JP" dirty="0"/>
              <a:t> score</a:t>
            </a:r>
            <a:r>
              <a:rPr lang="ja-JP" altLang="en-US" dirty="0"/>
              <a:t>が低く</a:t>
            </a:r>
            <a:r>
              <a:rPr lang="en-US" altLang="ja-JP" dirty="0"/>
              <a:t>, </a:t>
            </a:r>
            <a:r>
              <a:rPr lang="en-US" altLang="ja-JP" dirty="0" err="1"/>
              <a:t>Tex.Term</a:t>
            </a:r>
            <a:r>
              <a:rPr lang="en-US" altLang="ja-JP" dirty="0"/>
              <a:t> score</a:t>
            </a:r>
            <a:r>
              <a:rPr lang="ja-JP" altLang="en-US" dirty="0"/>
              <a:t>が高い</a:t>
            </a:r>
            <a:endParaRPr lang="en-US" altLang="ja-JP" dirty="0"/>
          </a:p>
          <a:p>
            <a:pPr indent="268288">
              <a:spcBef>
                <a:spcPts val="300"/>
              </a:spcBef>
            </a:pPr>
            <a:r>
              <a:rPr kumimoji="1" lang="ja-JP" altLang="en-US" dirty="0"/>
              <a:t>腫瘍内で低頻度 </a:t>
            </a:r>
            <a:r>
              <a:rPr kumimoji="1" lang="en-US" altLang="ja-JP" dirty="0"/>
              <a:t>(~1%) </a:t>
            </a:r>
            <a:r>
              <a:rPr kumimoji="1" lang="ja-JP" altLang="en-US" dirty="0"/>
              <a:t>であっても</a:t>
            </a:r>
            <a:r>
              <a:rPr kumimoji="1" lang="en-US" altLang="ja-JP" dirty="0" err="1"/>
              <a:t>Tex.Term</a:t>
            </a:r>
            <a:r>
              <a:rPr kumimoji="1" lang="en-US" altLang="ja-JP" dirty="0"/>
              <a:t> score</a:t>
            </a:r>
            <a:r>
              <a:rPr kumimoji="1" lang="ja-JP" altLang="en-US" dirty="0"/>
              <a:t>の高いクローンは存在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Cytotoxicity score</a:t>
            </a:r>
            <a:r>
              <a:rPr lang="ja-JP" altLang="en-US" dirty="0"/>
              <a:t>と腫瘍内のクローン頻度との相関は</a:t>
            </a:r>
            <a:r>
              <a:rPr lang="en-US" altLang="ja-JP" dirty="0"/>
              <a:t>, </a:t>
            </a:r>
            <a:r>
              <a:rPr lang="en-US" altLang="ja-JP" dirty="0" err="1"/>
              <a:t>Tex.Term</a:t>
            </a:r>
            <a:r>
              <a:rPr lang="en-US" altLang="ja-JP" dirty="0"/>
              <a:t> score</a:t>
            </a:r>
            <a:r>
              <a:rPr lang="ja-JP" altLang="en-US" dirty="0"/>
              <a:t>と同様だが</a:t>
            </a:r>
            <a:r>
              <a:rPr lang="en-US" altLang="ja-JP" dirty="0"/>
              <a:t>, </a:t>
            </a:r>
          </a:p>
          <a:p>
            <a:pPr indent="268288">
              <a:spcBef>
                <a:spcPts val="300"/>
              </a:spcBef>
            </a:pPr>
            <a:r>
              <a:rPr lang="ja-JP" altLang="en-US" dirty="0"/>
              <a:t>相関は</a:t>
            </a:r>
            <a:r>
              <a:rPr lang="en-US" altLang="ja-JP" dirty="0" err="1"/>
              <a:t>Tex.Term</a:t>
            </a:r>
            <a:r>
              <a:rPr lang="en-US" altLang="ja-JP" dirty="0"/>
              <a:t> score</a:t>
            </a:r>
            <a:r>
              <a:rPr lang="ja-JP" altLang="en-US" dirty="0"/>
              <a:t>よりも弱い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Proliferation score</a:t>
            </a:r>
            <a:r>
              <a:rPr lang="ja-JP" altLang="en-US" dirty="0"/>
              <a:t>は腫瘍内のクローン頻度と有意に相関しない</a:t>
            </a:r>
            <a:r>
              <a:rPr lang="en-US" altLang="ja-JP" dirty="0"/>
              <a:t>. </a:t>
            </a:r>
          </a:p>
          <a:p>
            <a:pPr indent="268288">
              <a:spcBef>
                <a:spcPts val="300"/>
              </a:spcBef>
            </a:pPr>
            <a:r>
              <a:rPr lang="ja-JP" altLang="en-US" dirty="0"/>
              <a:t>腫瘍内で低頻度だが</a:t>
            </a:r>
            <a:r>
              <a:rPr lang="en-US" altLang="ja-JP" dirty="0"/>
              <a:t>Proliferation score</a:t>
            </a:r>
            <a:r>
              <a:rPr lang="ja-JP" altLang="en-US" dirty="0"/>
              <a:t>の高いクローンが一部見られる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079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474BD9-4AE9-4668-B5A4-46207E7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61" y="1499522"/>
            <a:ext cx="6638400" cy="1573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各クラスター中の</a:t>
            </a:r>
            <a:r>
              <a:rPr kumimoji="1" lang="en-US" altLang="ja-JP" sz="3600" dirty="0"/>
              <a:t>Oligoclonal / Polyclonal</a:t>
            </a:r>
            <a:r>
              <a:rPr kumimoji="1" lang="ja-JP" altLang="en-US" sz="3600" dirty="0"/>
              <a:t>の割合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8" y="854075"/>
            <a:ext cx="4993843" cy="419648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196161" y="3736263"/>
            <a:ext cx="26199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>
                <a:solidFill>
                  <a:srgbClr val="4040FF"/>
                </a:solidFill>
              </a:rPr>
              <a:t>Polyclonal OL (11th or lower </a:t>
            </a:r>
            <a:r>
              <a:rPr kumimoji="1" lang="en-US" altLang="ja-JP" sz="1350" dirty="0">
                <a:solidFill>
                  <a:srgbClr val="4040FF"/>
                </a:solidFill>
              </a:rPr>
              <a:t>)</a:t>
            </a:r>
            <a:endParaRPr kumimoji="1" lang="ja-JP" altLang="en-US" sz="1350" dirty="0">
              <a:solidFill>
                <a:srgbClr val="4040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96161" y="3348176"/>
            <a:ext cx="2140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 dirty="0">
                <a:solidFill>
                  <a:srgbClr val="FC3D3D"/>
                </a:solidFill>
              </a:rPr>
              <a:t>Oligoclonal OL (Top 10th)</a:t>
            </a:r>
            <a:endParaRPr kumimoji="1" lang="ja-JP" altLang="en-US" sz="1350" dirty="0">
              <a:solidFill>
                <a:srgbClr val="FC3D3D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96161" y="4124349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 dirty="0">
                <a:solidFill>
                  <a:srgbClr val="666666"/>
                </a:solidFill>
              </a:rPr>
              <a:t>Not Overlap</a:t>
            </a:r>
            <a:endParaRPr kumimoji="1" lang="ja-JP" altLang="en-US" sz="1350" dirty="0">
              <a:solidFill>
                <a:srgbClr val="666666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54959" y="5449773"/>
            <a:ext cx="94820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 err="1"/>
              <a:t>Tex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prog</a:t>
            </a:r>
            <a:r>
              <a:rPr kumimoji="1" lang="en-US" altLang="ja-JP" dirty="0"/>
              <a:t> score</a:t>
            </a:r>
            <a:r>
              <a:rPr kumimoji="1" lang="ja-JP" altLang="en-US" dirty="0"/>
              <a:t>の高い </a:t>
            </a:r>
            <a:r>
              <a:rPr kumimoji="1" lang="en-US" altLang="ja-JP" dirty="0" err="1"/>
              <a:t>Infintrated</a:t>
            </a:r>
            <a:r>
              <a:rPr kumimoji="1" lang="en-US" altLang="ja-JP" dirty="0"/>
              <a:t> &gt; Prog1 &gt; Prog2</a:t>
            </a:r>
            <a:r>
              <a:rPr kumimoji="1" lang="ja-JP" altLang="en-US" dirty="0"/>
              <a:t>の順に</a:t>
            </a:r>
            <a:endParaRPr kumimoji="1" lang="en-US" altLang="ja-JP" dirty="0"/>
          </a:p>
          <a:p>
            <a:pPr>
              <a:spcBef>
                <a:spcPts val="600"/>
              </a:spcBef>
            </a:pPr>
            <a:r>
              <a:rPr lang="ja-JP" altLang="en-US" dirty="0"/>
              <a:t>クラスター内の総細胞数に占める</a:t>
            </a:r>
            <a:r>
              <a:rPr lang="en-US" altLang="ja-JP" dirty="0"/>
              <a:t>Oligoclonal OL</a:t>
            </a:r>
            <a:r>
              <a:rPr lang="ja-JP" altLang="en-US" dirty="0"/>
              <a:t>の割合が低下</a:t>
            </a:r>
            <a:r>
              <a:rPr lang="en-US" altLang="ja-JP" dirty="0"/>
              <a:t>, Polyclonal OL</a:t>
            </a:r>
            <a:r>
              <a:rPr lang="ja-JP" altLang="en-US" dirty="0"/>
              <a:t>の割合が上昇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97728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BD, </a:t>
            </a:r>
            <a:r>
              <a:rPr lang="en-US" altLang="ja-JP" dirty="0" err="1"/>
              <a:t>scTCR</a:t>
            </a:r>
            <a:r>
              <a:rPr lang="en-US" altLang="ja-JP" dirty="0"/>
              <a:t>,</a:t>
            </a:r>
            <a:r>
              <a:rPr lang="ja-JP" altLang="en-US" dirty="0"/>
              <a:t> </a:t>
            </a:r>
            <a:r>
              <a:rPr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93D0DB8-91D8-42FD-9A54-B5A85EF7623D}"/>
              </a:ext>
            </a:extLst>
          </p:cNvPr>
          <p:cNvSpPr txBox="1"/>
          <p:nvPr/>
        </p:nvSpPr>
        <p:spPr>
          <a:xfrm>
            <a:off x="1250764" y="4582160"/>
            <a:ext cx="969047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OL</a:t>
            </a:r>
            <a:r>
              <a:rPr lang="ja-JP" altLang="en-US" dirty="0"/>
              <a:t>レパトアの</a:t>
            </a:r>
            <a:r>
              <a:rPr lang="en-US" altLang="ja-JP" dirty="0"/>
              <a:t>Oligoclonal fraction</a:t>
            </a:r>
            <a:r>
              <a:rPr lang="ja-JP" altLang="en-US" dirty="0"/>
              <a:t>は主に</a:t>
            </a:r>
            <a:r>
              <a:rPr lang="en-US" altLang="ja-JP" dirty="0" err="1"/>
              <a:t>Tex</a:t>
            </a:r>
            <a:r>
              <a:rPr lang="en-US" altLang="ja-JP" dirty="0"/>
              <a:t> term</a:t>
            </a:r>
            <a:r>
              <a:rPr lang="ja-JP" altLang="en-US" dirty="0"/>
              <a:t>クローンからなる</a:t>
            </a:r>
            <a:r>
              <a:rPr lang="en-US" altLang="ja-JP" dirty="0"/>
              <a:t> </a:t>
            </a:r>
          </a:p>
          <a:p>
            <a:pPr marL="1706563">
              <a:spcBef>
                <a:spcPts val="600"/>
              </a:spcBef>
            </a:pPr>
            <a:r>
              <a:rPr lang="en-US" altLang="ja-JP" dirty="0"/>
              <a:t>Polyclonal fraction</a:t>
            </a:r>
            <a:r>
              <a:rPr lang="ja-JP" altLang="en-US" dirty="0"/>
              <a:t>には</a:t>
            </a:r>
            <a:r>
              <a:rPr lang="en-US" altLang="ja-JP" dirty="0" err="1"/>
              <a:t>Tex</a:t>
            </a:r>
            <a:r>
              <a:rPr lang="en-US" altLang="ja-JP" dirty="0"/>
              <a:t> prog</a:t>
            </a:r>
            <a:r>
              <a:rPr lang="ja-JP" altLang="en-US" dirty="0"/>
              <a:t> </a:t>
            </a:r>
            <a:r>
              <a:rPr lang="en-US" altLang="ja-JP" dirty="0"/>
              <a:t>~</a:t>
            </a:r>
            <a:r>
              <a:rPr lang="ja-JP" altLang="en-US" dirty="0"/>
              <a:t> </a:t>
            </a:r>
            <a:r>
              <a:rPr lang="en-US" altLang="ja-JP" dirty="0" err="1"/>
              <a:t>Tex</a:t>
            </a:r>
            <a:r>
              <a:rPr lang="ja-JP" altLang="en-US" dirty="0"/>
              <a:t> </a:t>
            </a:r>
            <a:r>
              <a:rPr lang="en-US" altLang="ja-JP" dirty="0"/>
              <a:t>term</a:t>
            </a:r>
            <a:r>
              <a:rPr lang="ja-JP" altLang="en-US" dirty="0"/>
              <a:t>クローンが含まれる</a:t>
            </a:r>
            <a:endParaRPr lang="en-US" altLang="ja-JP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Tex</a:t>
            </a:r>
            <a:r>
              <a:rPr kumimoji="1" lang="en-US" altLang="ja-JP" dirty="0"/>
              <a:t> prog</a:t>
            </a:r>
            <a:r>
              <a:rPr kumimoji="1" lang="ja-JP" altLang="en-US" dirty="0"/>
              <a:t>な</a:t>
            </a:r>
            <a:r>
              <a:rPr lang="en-US" altLang="ja-JP" dirty="0"/>
              <a:t>T</a:t>
            </a:r>
            <a:r>
              <a:rPr lang="ja-JP" altLang="en-US" dirty="0"/>
              <a:t>細胞は</a:t>
            </a:r>
            <a:r>
              <a:rPr lang="en-US" altLang="ja-JP" dirty="0"/>
              <a:t>, </a:t>
            </a:r>
            <a:r>
              <a:rPr lang="ja-JP" altLang="en-US" dirty="0"/>
              <a:t>主に</a:t>
            </a:r>
            <a:r>
              <a:rPr lang="en-US" altLang="ja-JP" dirty="0"/>
              <a:t>Polyclonal fraction</a:t>
            </a:r>
            <a:r>
              <a:rPr lang="ja-JP" altLang="en-US" dirty="0"/>
              <a:t>に属する</a:t>
            </a:r>
            <a:r>
              <a:rPr lang="en-US" altLang="ja-JP" dirty="0"/>
              <a:t>OL</a:t>
            </a:r>
            <a:r>
              <a:rPr lang="ja-JP" altLang="en-US" dirty="0"/>
              <a:t>クローンにより構成される</a:t>
            </a:r>
            <a:endParaRPr lang="en-US" altLang="ja-JP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EE127B"/>
                </a:solidFill>
              </a:rPr>
              <a:t>“OL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レパトアの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Polyclonality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の上昇 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= </a:t>
            </a:r>
            <a:br>
              <a:rPr kumimoji="1" lang="en-US" altLang="ja-JP" sz="2000" b="1" dirty="0">
                <a:solidFill>
                  <a:srgbClr val="EE127B"/>
                </a:solidFill>
              </a:rPr>
            </a:br>
            <a:r>
              <a:rPr kumimoji="1" lang="ja-JP" altLang="en-US" sz="2000" b="1" dirty="0">
                <a:solidFill>
                  <a:srgbClr val="EE127B"/>
                </a:solidFill>
              </a:rPr>
              <a:t>比較的疲弊の進んでいない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T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細胞クローンの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, 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腫瘍への流入の増加</a:t>
            </a:r>
            <a:r>
              <a:rPr kumimoji="1" lang="en-US" altLang="ja-JP" sz="2000" b="1" dirty="0">
                <a:solidFill>
                  <a:srgbClr val="EE127B"/>
                </a:solidFill>
              </a:rPr>
              <a:t>” </a:t>
            </a:r>
            <a:r>
              <a:rPr kumimoji="1" lang="ja-JP" altLang="en-US" sz="2000" b="1" dirty="0">
                <a:solidFill>
                  <a:srgbClr val="EE127B"/>
                </a:solidFill>
              </a:rPr>
              <a:t>と解釈できる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2C51DE-8EC1-469B-8962-C950411F8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0" y="1356232"/>
            <a:ext cx="2440800" cy="244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5B8550F-6DBA-4D25-8F7F-0229E6526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18" y="1356232"/>
            <a:ext cx="2440800" cy="24408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DF0C57-D63A-4D30-BE60-0CFF6F6C9963}"/>
              </a:ext>
            </a:extLst>
          </p:cNvPr>
          <p:cNvSpPr txBox="1"/>
          <p:nvPr/>
        </p:nvSpPr>
        <p:spPr>
          <a:xfrm>
            <a:off x="4321157" y="1008633"/>
            <a:ext cx="11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Tex.Term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A4B033-4176-49AF-8754-0D19448A7761}"/>
              </a:ext>
            </a:extLst>
          </p:cNvPr>
          <p:cNvSpPr txBox="1"/>
          <p:nvPr/>
        </p:nvSpPr>
        <p:spPr>
          <a:xfrm>
            <a:off x="4843748" y="2966720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 dirty="0"/>
              <a:t>R=0.40</a:t>
            </a:r>
          </a:p>
          <a:p>
            <a:r>
              <a:rPr kumimoji="1" lang="en-US" altLang="ja-JP" sz="1350" dirty="0"/>
              <a:t>P=7.3x10</a:t>
            </a:r>
            <a:r>
              <a:rPr kumimoji="1" lang="en-US" altLang="ja-JP" sz="1350" baseline="30000" dirty="0"/>
              <a:t>-5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421DB8B-03E5-444C-86BD-2E9EF0B3F3B3}"/>
              </a:ext>
            </a:extLst>
          </p:cNvPr>
          <p:cNvSpPr txBox="1"/>
          <p:nvPr/>
        </p:nvSpPr>
        <p:spPr>
          <a:xfrm rot="16200000">
            <a:off x="-16090" y="1699756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500" dirty="0"/>
              <a:t>Signature</a:t>
            </a:r>
            <a:endParaRPr lang="ja-JP" altLang="en-US" sz="1500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DD5C665-F205-4E52-928B-AC4C19E116A0}"/>
              </a:ext>
            </a:extLst>
          </p:cNvPr>
          <p:cNvCxnSpPr>
            <a:cxnSpLocks/>
          </p:cNvCxnSpPr>
          <p:nvPr/>
        </p:nvCxnSpPr>
        <p:spPr>
          <a:xfrm flipV="1">
            <a:off x="684430" y="1335476"/>
            <a:ext cx="0" cy="2186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8C65E5E-3780-407C-8B42-0F3B793D89E2}"/>
              </a:ext>
            </a:extLst>
          </p:cNvPr>
          <p:cNvSpPr txBox="1"/>
          <p:nvPr/>
        </p:nvSpPr>
        <p:spPr>
          <a:xfrm>
            <a:off x="3949194" y="3906879"/>
            <a:ext cx="2146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dirty="0"/>
              <a:t>Freq. in Tumor (%, log10)</a:t>
            </a:r>
            <a:endParaRPr lang="ja-JP" altLang="en-US" sz="1350" dirty="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C0C097-D714-4C09-9B14-055E191D36A5}"/>
              </a:ext>
            </a:extLst>
          </p:cNvPr>
          <p:cNvCxnSpPr>
            <a:cxnSpLocks/>
          </p:cNvCxnSpPr>
          <p:nvPr/>
        </p:nvCxnSpPr>
        <p:spPr>
          <a:xfrm>
            <a:off x="1115218" y="3795404"/>
            <a:ext cx="49807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1808E81-CD3C-4D1C-8D54-AC4A108B5E06}"/>
              </a:ext>
            </a:extLst>
          </p:cNvPr>
          <p:cNvSpPr txBox="1"/>
          <p:nvPr/>
        </p:nvSpPr>
        <p:spPr>
          <a:xfrm>
            <a:off x="1542584" y="1008633"/>
            <a:ext cx="10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Tex.Prog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80390A2-88FE-41DD-ABF2-2FFA6A8AAB64}"/>
              </a:ext>
            </a:extLst>
          </p:cNvPr>
          <p:cNvSpPr txBox="1"/>
          <p:nvPr/>
        </p:nvSpPr>
        <p:spPr>
          <a:xfrm>
            <a:off x="2174240" y="1452880"/>
            <a:ext cx="9300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 dirty="0"/>
              <a:t>R=-0.36</a:t>
            </a:r>
          </a:p>
          <a:p>
            <a:r>
              <a:rPr kumimoji="1" lang="en-US" altLang="ja-JP" sz="1350" dirty="0"/>
              <a:t>P=0.0004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EEC4A64E-FE58-482D-85E4-317A9AC1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84" y="1008634"/>
            <a:ext cx="4494323" cy="3776726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B2CB30B-270B-4059-9D0E-359CC4E6D335}"/>
              </a:ext>
            </a:extLst>
          </p:cNvPr>
          <p:cNvGrpSpPr/>
          <p:nvPr/>
        </p:nvGrpSpPr>
        <p:grpSpPr>
          <a:xfrm>
            <a:off x="10628187" y="1706795"/>
            <a:ext cx="2619940" cy="1076255"/>
            <a:chOff x="11227627" y="3502734"/>
            <a:chExt cx="2619940" cy="1076255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C347C7F0-5ED5-42DB-84C1-FA8AC9E16D8E}"/>
                </a:ext>
              </a:extLst>
            </p:cNvPr>
            <p:cNvSpPr txBox="1"/>
            <p:nvPr/>
          </p:nvSpPr>
          <p:spPr>
            <a:xfrm>
              <a:off x="11227627" y="3890821"/>
              <a:ext cx="26199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srgbClr val="4040FF"/>
                  </a:solidFill>
                </a:rPr>
                <a:t>Polyclonal OL</a:t>
              </a:r>
              <a:endParaRPr kumimoji="1" lang="ja-JP" altLang="en-US" sz="1350" dirty="0">
                <a:solidFill>
                  <a:srgbClr val="4040FF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2B3AB01-AB0D-44E5-9CB8-92B5F8A04019}"/>
                </a:ext>
              </a:extLst>
            </p:cNvPr>
            <p:cNvSpPr txBox="1"/>
            <p:nvPr/>
          </p:nvSpPr>
          <p:spPr>
            <a:xfrm>
              <a:off x="11227627" y="3502734"/>
              <a:ext cx="131959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>
                  <a:solidFill>
                    <a:srgbClr val="FC3D3D"/>
                  </a:solidFill>
                </a:rPr>
                <a:t>Oligoclonal OL</a:t>
              </a:r>
              <a:endParaRPr kumimoji="1" lang="ja-JP" altLang="en-US" sz="1350" dirty="0">
                <a:solidFill>
                  <a:srgbClr val="FC3D3D"/>
                </a:solidFill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EAFB67D-CF31-42DB-B1D1-355641D332DC}"/>
                </a:ext>
              </a:extLst>
            </p:cNvPr>
            <p:cNvSpPr txBox="1"/>
            <p:nvPr/>
          </p:nvSpPr>
          <p:spPr>
            <a:xfrm>
              <a:off x="11227627" y="4278907"/>
              <a:ext cx="110799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350" dirty="0">
                  <a:solidFill>
                    <a:srgbClr val="666666"/>
                  </a:solidFill>
                </a:rPr>
                <a:t>Not Overlap</a:t>
              </a:r>
              <a:endParaRPr kumimoji="1" lang="ja-JP" altLang="en-US" sz="1350" dirty="0">
                <a:solidFill>
                  <a:srgbClr val="66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955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90" y="4637945"/>
            <a:ext cx="1641600" cy="1641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90" y="2964394"/>
            <a:ext cx="1641600" cy="1641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90" y="1290842"/>
            <a:ext cx="1641600" cy="1641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5" y="2964394"/>
            <a:ext cx="1641600" cy="1641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5" y="1290842"/>
            <a:ext cx="1641600" cy="16416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9" y="1290842"/>
            <a:ext cx="1641600" cy="1641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 score</a:t>
            </a:r>
            <a:r>
              <a:rPr kumimoji="1" lang="ja-JP" altLang="en-US" dirty="0"/>
              <a:t>間の相関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クローンレベル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 rot="16200000">
            <a:off x="100558" y="1906355"/>
            <a:ext cx="9608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Tex</a:t>
            </a:r>
            <a:r>
              <a:rPr kumimoji="1" lang="en-US" altLang="ja-JP" sz="1500" dirty="0"/>
              <a:t> Term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202001" y="967677"/>
            <a:ext cx="943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Tex</a:t>
            </a:r>
            <a:r>
              <a:rPr kumimoji="1" lang="en-US" altLang="ja-JP" sz="1500" dirty="0"/>
              <a:t> </a:t>
            </a:r>
            <a:r>
              <a:rPr kumimoji="1" lang="en-US" altLang="ja-JP" sz="1500" dirty="0" err="1"/>
              <a:t>Prog</a:t>
            </a:r>
            <a:endParaRPr kumimoji="1" lang="ja-JP" altLang="en-US" sz="15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005571" y="967677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Proliferation</a:t>
            </a:r>
            <a:endParaRPr kumimoji="1" lang="ja-JP" altLang="en-US" sz="1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966484" y="967677"/>
            <a:ext cx="11689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Cytotoxicity</a:t>
            </a:r>
            <a:endParaRPr kumimoji="1"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 rot="16200000">
            <a:off x="108990" y="3618364"/>
            <a:ext cx="943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Tex</a:t>
            </a:r>
            <a:r>
              <a:rPr kumimoji="1" lang="en-US" altLang="ja-JP" sz="1500" dirty="0"/>
              <a:t> </a:t>
            </a:r>
            <a:r>
              <a:rPr kumimoji="1" lang="en-US" altLang="ja-JP" sz="1500" dirty="0" err="1"/>
              <a:t>Prog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 rot="16200000">
            <a:off x="-25913" y="5262005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Proliferation</a:t>
            </a:r>
            <a:endParaRPr kumimoji="1" lang="ja-JP" altLang="en-US" sz="15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871076" y="4689642"/>
            <a:ext cx="683200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R=0.15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566401" y="3039871"/>
            <a:ext cx="734496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R=-0.32</a:t>
            </a:r>
            <a:endParaRPr kumimoji="1" lang="ja-JP" altLang="en-US" sz="1200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614026" y="2445928"/>
            <a:ext cx="683200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R=0.51</a:t>
            </a:r>
            <a:endParaRPr kumimoji="1" lang="ja-JP" altLang="en-US" sz="12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635782" y="3039871"/>
            <a:ext cx="734496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R=-0.31</a:t>
            </a:r>
            <a:endParaRPr kumimoji="1" lang="ja-JP" altLang="en-US" sz="12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635782" y="2445928"/>
            <a:ext cx="734496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R=-0.22</a:t>
            </a:r>
            <a:endParaRPr kumimoji="1" lang="ja-JP" altLang="en-US" sz="12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30039" y="1364943"/>
            <a:ext cx="734496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R=-0.82</a:t>
            </a:r>
            <a:endParaRPr kumimoji="1" lang="ja-JP" altLang="en-US" sz="1200" dirty="0"/>
          </a:p>
        </p:txBody>
      </p:sp>
      <p:grpSp>
        <p:nvGrpSpPr>
          <p:cNvPr id="29" name="グループ化 28"/>
          <p:cNvGrpSpPr/>
          <p:nvPr/>
        </p:nvGrpSpPr>
        <p:grpSpPr>
          <a:xfrm>
            <a:off x="10049947" y="4444187"/>
            <a:ext cx="1652059" cy="988530"/>
            <a:chOff x="10049947" y="4444187"/>
            <a:chExt cx="1652059" cy="988530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64C3B774-0E44-428C-93F5-116C3C165101}"/>
                </a:ext>
              </a:extLst>
            </p:cNvPr>
            <p:cNvSpPr/>
            <p:nvPr/>
          </p:nvSpPr>
          <p:spPr>
            <a:xfrm>
              <a:off x="10049947" y="4524769"/>
              <a:ext cx="162000" cy="162000"/>
            </a:xfrm>
            <a:prstGeom prst="ellipse">
              <a:avLst/>
            </a:prstGeom>
            <a:solidFill>
              <a:srgbClr val="161616"/>
            </a:solidFill>
            <a:ln>
              <a:solidFill>
                <a:srgbClr val="1616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161616"/>
                </a:solidFill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0FE2A31-1CAC-46E1-9355-50920084F65B}"/>
                </a:ext>
              </a:extLst>
            </p:cNvPr>
            <p:cNvSpPr txBox="1"/>
            <p:nvPr/>
          </p:nvSpPr>
          <p:spPr>
            <a:xfrm>
              <a:off x="10381323" y="4444187"/>
              <a:ext cx="8483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Non OL</a:t>
              </a:r>
              <a:endParaRPr kumimoji="1" lang="ja-JP" altLang="en-US" sz="1500" dirty="0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7D15CC1E-3949-4AAA-8F80-2C20E428F027}"/>
                </a:ext>
              </a:extLst>
            </p:cNvPr>
            <p:cNvSpPr/>
            <p:nvPr/>
          </p:nvSpPr>
          <p:spPr>
            <a:xfrm>
              <a:off x="10049947" y="4857452"/>
              <a:ext cx="162000" cy="162000"/>
            </a:xfrm>
            <a:prstGeom prst="ellipse">
              <a:avLst/>
            </a:prstGeom>
            <a:solidFill>
              <a:srgbClr val="3333FF"/>
            </a:solidFill>
            <a:ln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6AEA74B0-7BA0-4009-9604-00319A027BE6}"/>
                </a:ext>
              </a:extLst>
            </p:cNvPr>
            <p:cNvSpPr txBox="1"/>
            <p:nvPr/>
          </p:nvSpPr>
          <p:spPr>
            <a:xfrm>
              <a:off x="10381323" y="4776870"/>
              <a:ext cx="104477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OL</a:t>
              </a:r>
              <a:r>
                <a:rPr kumimoji="1" lang="ja-JP" altLang="en-US" sz="1500" dirty="0"/>
                <a:t> </a:t>
              </a:r>
              <a:r>
                <a:rPr kumimoji="1" lang="en-US" altLang="ja-JP" sz="1500" dirty="0"/>
                <a:t>in</a:t>
              </a:r>
              <a:r>
                <a:rPr kumimoji="1" lang="ja-JP" altLang="en-US" sz="1500" dirty="0"/>
                <a:t> </a:t>
              </a:r>
              <a:r>
                <a:rPr kumimoji="1" lang="en-US" altLang="ja-JP" sz="1500" dirty="0" err="1"/>
                <a:t>dLN</a:t>
              </a:r>
              <a:endParaRPr kumimoji="1" lang="ja-JP" altLang="en-US" sz="1500" dirty="0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1272ABC4-C5F5-401F-A601-071F7158D9D9}"/>
                </a:ext>
              </a:extLst>
            </p:cNvPr>
            <p:cNvSpPr/>
            <p:nvPr/>
          </p:nvSpPr>
          <p:spPr>
            <a:xfrm>
              <a:off x="10049947" y="5190134"/>
              <a:ext cx="162000" cy="162000"/>
            </a:xfrm>
            <a:prstGeom prst="ellipse">
              <a:avLst/>
            </a:prstGeom>
            <a:solidFill>
              <a:srgbClr val="FF1F1F"/>
            </a:solidFill>
            <a:ln>
              <a:solidFill>
                <a:srgbClr val="F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A2D8512C-838F-4F95-AFDD-CD25D0D3464C}"/>
                </a:ext>
              </a:extLst>
            </p:cNvPr>
            <p:cNvSpPr txBox="1"/>
            <p:nvPr/>
          </p:nvSpPr>
          <p:spPr>
            <a:xfrm>
              <a:off x="10381323" y="5109552"/>
              <a:ext cx="13206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500" dirty="0"/>
                <a:t>Top50 in </a:t>
              </a:r>
              <a:r>
                <a:rPr kumimoji="1" lang="en-US" altLang="ja-JP" sz="1500" dirty="0" err="1"/>
                <a:t>dLN</a:t>
              </a:r>
              <a:endParaRPr kumimoji="1" lang="ja-JP" altLang="en-US" sz="1500" dirty="0"/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6579702" y="1333178"/>
            <a:ext cx="498123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 err="1"/>
              <a:t>Tex.Prog</a:t>
            </a:r>
            <a:r>
              <a:rPr lang="ja-JP" altLang="en-US" dirty="0"/>
              <a:t>と</a:t>
            </a:r>
            <a:r>
              <a:rPr lang="en-US" altLang="ja-JP" dirty="0" err="1"/>
              <a:t>Tex.Term</a:t>
            </a:r>
            <a:r>
              <a:rPr lang="ja-JP" altLang="en-US" dirty="0" err="1"/>
              <a:t>は負に</a:t>
            </a:r>
            <a:r>
              <a:rPr lang="ja-JP" altLang="en-US" dirty="0"/>
              <a:t>相関</a:t>
            </a:r>
            <a:endParaRPr lang="en-US" altLang="ja-JP" dirty="0"/>
          </a:p>
          <a:p>
            <a:pPr indent="273050">
              <a:spcBef>
                <a:spcPts val="300"/>
              </a:spcBef>
            </a:pPr>
            <a:r>
              <a:rPr kumimoji="1" lang="en-US" altLang="ja-JP" dirty="0"/>
              <a:t>(</a:t>
            </a:r>
            <a:r>
              <a:rPr kumimoji="1" lang="ja-JP" altLang="en-US" dirty="0"/>
              <a:t>細胞レベルよりも相関が強くなる</a:t>
            </a:r>
            <a:r>
              <a:rPr kumimoji="1" lang="en-US" altLang="ja-JP" dirty="0"/>
              <a:t>)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/>
              <a:t>Proliferation</a:t>
            </a:r>
            <a:r>
              <a:rPr kumimoji="1" lang="ja-JP" altLang="en-US" dirty="0"/>
              <a:t>は</a:t>
            </a:r>
            <a:r>
              <a:rPr kumimoji="1" lang="en-US" altLang="ja-JP" dirty="0" err="1"/>
              <a:t>Tex.Prog</a:t>
            </a:r>
            <a:r>
              <a:rPr kumimoji="1" lang="en-US" altLang="ja-JP" baseline="30000" dirty="0" err="1"/>
              <a:t>low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Tex.Term</a:t>
            </a:r>
            <a:r>
              <a:rPr kumimoji="1" lang="en-US" altLang="ja-JP" baseline="30000" dirty="0" err="1"/>
              <a:t>int</a:t>
            </a:r>
            <a:r>
              <a:rPr kumimoji="1" lang="ja-JP" altLang="en-US" dirty="0"/>
              <a:t>で高い</a:t>
            </a:r>
            <a:endParaRPr lang="en-US" altLang="ja-JP" dirty="0"/>
          </a:p>
          <a:p>
            <a:pPr marL="266700">
              <a:spcBef>
                <a:spcPts val="300"/>
              </a:spcBef>
            </a:pPr>
            <a:r>
              <a:rPr kumimoji="1" lang="en-US" altLang="ja-JP" dirty="0"/>
              <a:t>(</a:t>
            </a:r>
            <a:r>
              <a:rPr kumimoji="1" lang="en-US" altLang="ja-JP" dirty="0" err="1"/>
              <a:t>Prol</a:t>
            </a:r>
            <a:r>
              <a:rPr kumimoji="1" lang="en-US" altLang="ja-JP" dirty="0"/>
              <a:t>. </a:t>
            </a:r>
            <a:r>
              <a:rPr lang="en-US" altLang="ja-JP" dirty="0"/>
              <a:t>High</a:t>
            </a:r>
            <a:r>
              <a:rPr lang="ja-JP" altLang="en-US" dirty="0"/>
              <a:t>と</a:t>
            </a:r>
            <a:r>
              <a:rPr lang="en-US" altLang="ja-JP" dirty="0"/>
              <a:t>low</a:t>
            </a:r>
            <a:r>
              <a:rPr lang="ja-JP" altLang="en-US" dirty="0"/>
              <a:t>の間の分離は不明瞭に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ja-JP" dirty="0"/>
              <a:t>Cytotoxicity</a:t>
            </a:r>
            <a:r>
              <a:rPr kumimoji="1" lang="ja-JP" altLang="en-US" dirty="0"/>
              <a:t>は</a:t>
            </a:r>
            <a:r>
              <a:rPr kumimoji="1" lang="en-US" altLang="ja-JP" dirty="0" err="1"/>
              <a:t>Tex</a:t>
            </a:r>
            <a:r>
              <a:rPr lang="en-US" altLang="ja-JP" dirty="0" err="1"/>
              <a:t>.Prog</a:t>
            </a:r>
            <a:r>
              <a:rPr lang="ja-JP" altLang="en-US" dirty="0" err="1"/>
              <a:t>と負に</a:t>
            </a:r>
            <a:r>
              <a:rPr lang="ja-JP" altLang="en-US" dirty="0"/>
              <a:t>相関</a:t>
            </a:r>
            <a:endParaRPr lang="en-US" altLang="ja-JP" dirty="0"/>
          </a:p>
          <a:p>
            <a:pPr indent="273050">
              <a:spcBef>
                <a:spcPts val="300"/>
              </a:spcBef>
            </a:pPr>
            <a:r>
              <a:rPr lang="en-US" altLang="ja-JP" dirty="0" err="1"/>
              <a:t>Term</a:t>
            </a:r>
            <a:r>
              <a:rPr lang="en-US" altLang="ja-JP" baseline="30000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Cyto</a:t>
            </a:r>
            <a:r>
              <a:rPr lang="en-US" altLang="ja-JP" baseline="30000" dirty="0" err="1"/>
              <a:t>high</a:t>
            </a:r>
            <a:r>
              <a:rPr lang="en-US" altLang="ja-JP" dirty="0"/>
              <a:t>, </a:t>
            </a:r>
            <a:r>
              <a:rPr lang="en-US" altLang="ja-JP" dirty="0" err="1"/>
              <a:t>Term</a:t>
            </a:r>
            <a:r>
              <a:rPr lang="en-US" altLang="ja-JP" baseline="30000" dirty="0" err="1"/>
              <a:t>high</a:t>
            </a:r>
            <a:r>
              <a:rPr lang="en-US" altLang="ja-JP" dirty="0"/>
              <a:t> </a:t>
            </a:r>
            <a:r>
              <a:rPr lang="en-US" altLang="ja-JP" dirty="0" err="1"/>
              <a:t>Cyto</a:t>
            </a:r>
            <a:r>
              <a:rPr lang="en-US" altLang="ja-JP" baseline="30000" dirty="0" err="1"/>
              <a:t>int</a:t>
            </a:r>
            <a:r>
              <a:rPr lang="ja-JP" altLang="en-US" dirty="0"/>
              <a:t>が見られる</a:t>
            </a:r>
            <a:endParaRPr lang="en-US" altLang="ja-JP" dirty="0"/>
          </a:p>
          <a:p>
            <a:pPr indent="273050">
              <a:spcBef>
                <a:spcPts val="300"/>
              </a:spcBef>
            </a:pPr>
            <a:r>
              <a:rPr kumimoji="1" lang="en-US" altLang="ja-JP" dirty="0"/>
              <a:t>(</a:t>
            </a:r>
            <a:r>
              <a:rPr kumimoji="1" lang="ja-JP" altLang="en-US" dirty="0"/>
              <a:t>細胞レベルよりも相関が強くなる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032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0" y="1356232"/>
            <a:ext cx="1936800" cy="19368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83" y="1356232"/>
            <a:ext cx="1936800" cy="19368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6" y="1356232"/>
            <a:ext cx="1936800" cy="19368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50" y="1356232"/>
            <a:ext cx="1936800" cy="19368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0" y="3718162"/>
            <a:ext cx="1936800" cy="1936800"/>
          </a:xfrm>
          <a:prstGeom prst="rect">
            <a:avLst/>
          </a:prstGeom>
        </p:spPr>
      </p:pic>
      <p:pic>
        <p:nvPicPr>
          <p:cNvPr id="117" name="図 1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83" y="3718162"/>
            <a:ext cx="1936800" cy="1936800"/>
          </a:xfrm>
          <a:prstGeom prst="rect">
            <a:avLst/>
          </a:prstGeom>
        </p:spPr>
      </p:pic>
      <p:pic>
        <p:nvPicPr>
          <p:cNvPr id="118" name="図 1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6" y="3718162"/>
            <a:ext cx="1936800" cy="1936800"/>
          </a:xfrm>
          <a:prstGeom prst="rect">
            <a:avLst/>
          </a:prstGeom>
        </p:spPr>
      </p:pic>
      <p:pic>
        <p:nvPicPr>
          <p:cNvPr id="119" name="図 1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50" y="3718162"/>
            <a:ext cx="1936800" cy="19368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C20606E-9649-4D0F-868D-7DAE70A2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クローンサイズと各クラスターの割合との相関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67B49E-2B10-4E46-834D-F2264F8D9EA0}"/>
              </a:ext>
            </a:extLst>
          </p:cNvPr>
          <p:cNvSpPr txBox="1"/>
          <p:nvPr/>
        </p:nvSpPr>
        <p:spPr>
          <a:xfrm rot="16200000">
            <a:off x="-606935" y="2449056"/>
            <a:ext cx="25170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500" dirty="0"/>
              <a:t>Prop. of cells in Cluster (%)</a:t>
            </a:r>
            <a:endParaRPr lang="ja-JP" altLang="en-US" sz="15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6AAD8E6-A144-4646-B2D7-A2CF2D5C0CF4}"/>
              </a:ext>
            </a:extLst>
          </p:cNvPr>
          <p:cNvCxnSpPr>
            <a:cxnSpLocks/>
          </p:cNvCxnSpPr>
          <p:nvPr/>
        </p:nvCxnSpPr>
        <p:spPr>
          <a:xfrm flipV="1">
            <a:off x="846990" y="1335477"/>
            <a:ext cx="0" cy="4125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C63620-CCDD-46F8-9D61-77C51DC3E9E6}"/>
              </a:ext>
            </a:extLst>
          </p:cNvPr>
          <p:cNvSpPr txBox="1"/>
          <p:nvPr/>
        </p:nvSpPr>
        <p:spPr>
          <a:xfrm>
            <a:off x="10333412" y="5147346"/>
            <a:ext cx="13581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350" dirty="0"/>
              <a:t>Freq. in Tumor </a:t>
            </a:r>
          </a:p>
          <a:p>
            <a:r>
              <a:rPr lang="en-US" altLang="ja-JP" sz="1350" dirty="0"/>
              <a:t>(%, log10)</a:t>
            </a:r>
            <a:endParaRPr lang="ja-JP" altLang="en-US" sz="135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72F5855-F4CA-4388-BD1B-8F01030E267F}"/>
              </a:ext>
            </a:extLst>
          </p:cNvPr>
          <p:cNvCxnSpPr>
            <a:cxnSpLocks/>
          </p:cNvCxnSpPr>
          <p:nvPr/>
        </p:nvCxnSpPr>
        <p:spPr>
          <a:xfrm>
            <a:off x="1214278" y="5776604"/>
            <a:ext cx="104242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1476544" y="1008633"/>
            <a:ext cx="106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Tex</a:t>
            </a:r>
            <a:r>
              <a:rPr lang="en-US" altLang="ja-JP" dirty="0"/>
              <a:t> term</a:t>
            </a:r>
            <a:endParaRPr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2174052" y="2608471"/>
            <a:ext cx="683200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R=0.07</a:t>
            </a:r>
          </a:p>
          <a:p>
            <a:r>
              <a:rPr kumimoji="1" lang="en-US" altLang="ja-JP" sz="1200" dirty="0"/>
              <a:t>P=0.51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1425744" y="3370563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Tex</a:t>
            </a:r>
            <a:r>
              <a:rPr lang="en-US" altLang="ja-JP" dirty="0"/>
              <a:t> prog.2</a:t>
            </a:r>
            <a:endParaRPr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1995309" y="3795478"/>
            <a:ext cx="760144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R=-0.23</a:t>
            </a:r>
          </a:p>
          <a:p>
            <a:r>
              <a:rPr kumimoji="1" lang="en-US" altLang="ja-JP" sz="1200" dirty="0"/>
              <a:t>P=0.02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4008077" y="10086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Prolif</a:t>
            </a:r>
            <a:r>
              <a:rPr lang="en-US" altLang="ja-JP" dirty="0"/>
              <a:t>.</a:t>
            </a:r>
            <a:endParaRPr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4587802" y="1433548"/>
            <a:ext cx="683200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R=0.14</a:t>
            </a:r>
          </a:p>
          <a:p>
            <a:r>
              <a:rPr kumimoji="1" lang="en-US" altLang="ja-JP" sz="1200" dirty="0"/>
              <a:t>P=0.17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3855677" y="337056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Cytotoxic</a:t>
            </a:r>
            <a:endParaRPr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4782648" y="3803724"/>
            <a:ext cx="683200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R=0.08</a:t>
            </a:r>
          </a:p>
          <a:p>
            <a:r>
              <a:rPr kumimoji="1" lang="en-US" altLang="ja-JP" sz="1200" dirty="0"/>
              <a:t>P=0.43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6311010" y="10086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IFN resp.</a:t>
            </a:r>
            <a:endParaRPr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7027895" y="1433548"/>
            <a:ext cx="683200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R=0.09</a:t>
            </a:r>
          </a:p>
          <a:p>
            <a:r>
              <a:rPr kumimoji="1" lang="en-US" altLang="ja-JP" sz="1200" dirty="0"/>
              <a:t>P=0.38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6260210" y="3370563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Tex</a:t>
            </a:r>
            <a:r>
              <a:rPr lang="en-US" altLang="ja-JP" dirty="0"/>
              <a:t> prog.1</a:t>
            </a:r>
            <a:endParaRPr lang="ja-JP" altLang="en-US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7027895" y="3795478"/>
            <a:ext cx="760144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R=-0.32</a:t>
            </a:r>
          </a:p>
          <a:p>
            <a:r>
              <a:rPr kumimoji="1" lang="en-US" altLang="ja-JP" sz="1200" dirty="0"/>
              <a:t>P=0.002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8697154" y="1008633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err="1"/>
              <a:t>Tex</a:t>
            </a:r>
            <a:r>
              <a:rPr kumimoji="1" lang="en-US" altLang="ja-JP" dirty="0"/>
              <a:t> eff/</a:t>
            </a:r>
            <a:r>
              <a:rPr lang="en-US" altLang="ja-JP" dirty="0"/>
              <a:t>term</a:t>
            </a:r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9452749" y="1433548"/>
            <a:ext cx="760144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R=0.27</a:t>
            </a:r>
          </a:p>
          <a:p>
            <a:r>
              <a:rPr kumimoji="1" lang="en-US" altLang="ja-JP" sz="1200" dirty="0"/>
              <a:t>P=0.009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50DBAE1-31ED-4FB9-8E1F-E9075576C177}"/>
              </a:ext>
            </a:extLst>
          </p:cNvPr>
          <p:cNvSpPr txBox="1"/>
          <p:nvPr/>
        </p:nvSpPr>
        <p:spPr>
          <a:xfrm>
            <a:off x="8842544" y="337056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Infiltrated</a:t>
            </a:r>
            <a:endParaRPr lang="ja-JP" altLang="en-US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A57C2D7-4045-45FA-B130-347F47EBBC0D}"/>
              </a:ext>
            </a:extLst>
          </p:cNvPr>
          <p:cNvSpPr txBox="1"/>
          <p:nvPr/>
        </p:nvSpPr>
        <p:spPr>
          <a:xfrm>
            <a:off x="9452749" y="3795478"/>
            <a:ext cx="760144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R=-0.04</a:t>
            </a:r>
          </a:p>
          <a:p>
            <a:r>
              <a:rPr kumimoji="1" lang="en-US" altLang="ja-JP" sz="1200" dirty="0"/>
              <a:t>P=0.69</a:t>
            </a:r>
          </a:p>
        </p:txBody>
      </p:sp>
      <p:sp>
        <p:nvSpPr>
          <p:cNvPr id="71" name="楕円 70">
            <a:extLst>
              <a:ext uri="{FF2B5EF4-FFF2-40B4-BE49-F238E27FC236}">
                <a16:creationId xmlns:a16="http://schemas.microsoft.com/office/drawing/2014/main" id="{64C3B774-0E44-428C-93F5-116C3C165101}"/>
              </a:ext>
            </a:extLst>
          </p:cNvPr>
          <p:cNvSpPr/>
          <p:nvPr/>
        </p:nvSpPr>
        <p:spPr>
          <a:xfrm>
            <a:off x="10494447" y="1654569"/>
            <a:ext cx="126000" cy="126000"/>
          </a:xfrm>
          <a:prstGeom prst="ellipse">
            <a:avLst/>
          </a:prstGeom>
          <a:solidFill>
            <a:srgbClr val="161616"/>
          </a:solidFill>
          <a:ln>
            <a:solidFill>
              <a:srgbClr val="16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161616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0FE2A31-1CAC-46E1-9355-50920084F65B}"/>
              </a:ext>
            </a:extLst>
          </p:cNvPr>
          <p:cNvSpPr txBox="1"/>
          <p:nvPr/>
        </p:nvSpPr>
        <p:spPr>
          <a:xfrm>
            <a:off x="10673423" y="1548587"/>
            <a:ext cx="848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Non OL</a:t>
            </a:r>
            <a:endParaRPr kumimoji="1" lang="ja-JP" altLang="en-US" sz="1500" dirty="0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7D15CC1E-3949-4AAA-8F80-2C20E428F027}"/>
              </a:ext>
            </a:extLst>
          </p:cNvPr>
          <p:cNvSpPr/>
          <p:nvPr/>
        </p:nvSpPr>
        <p:spPr>
          <a:xfrm>
            <a:off x="10494447" y="1987252"/>
            <a:ext cx="126000" cy="126000"/>
          </a:xfrm>
          <a:prstGeom prst="ellipse">
            <a:avLst/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6AEA74B0-7BA0-4009-9604-00319A027BE6}"/>
              </a:ext>
            </a:extLst>
          </p:cNvPr>
          <p:cNvSpPr txBox="1"/>
          <p:nvPr/>
        </p:nvSpPr>
        <p:spPr>
          <a:xfrm>
            <a:off x="10673423" y="1881270"/>
            <a:ext cx="10447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OL</a:t>
            </a:r>
            <a:r>
              <a:rPr kumimoji="1" lang="ja-JP" altLang="en-US" sz="1500" dirty="0"/>
              <a:t> </a:t>
            </a:r>
            <a:r>
              <a:rPr kumimoji="1" lang="en-US" altLang="ja-JP" sz="1500" dirty="0"/>
              <a:t>in</a:t>
            </a:r>
            <a:r>
              <a:rPr kumimoji="1" lang="ja-JP" altLang="en-US" sz="1500" dirty="0"/>
              <a:t> </a:t>
            </a:r>
            <a:r>
              <a:rPr kumimoji="1" lang="en-US" altLang="ja-JP" sz="1500" dirty="0" err="1"/>
              <a:t>dLN</a:t>
            </a:r>
            <a:endParaRPr kumimoji="1" lang="ja-JP" altLang="en-US" sz="1500" dirty="0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id="{1272ABC4-C5F5-401F-A601-071F7158D9D9}"/>
              </a:ext>
            </a:extLst>
          </p:cNvPr>
          <p:cNvSpPr/>
          <p:nvPr/>
        </p:nvSpPr>
        <p:spPr>
          <a:xfrm>
            <a:off x="10494447" y="2319934"/>
            <a:ext cx="126000" cy="126000"/>
          </a:xfrm>
          <a:prstGeom prst="ellipse">
            <a:avLst/>
          </a:prstGeom>
          <a:solidFill>
            <a:srgbClr val="FF1F1F"/>
          </a:solidFill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A2D8512C-838F-4F95-AFDD-CD25D0D3464C}"/>
              </a:ext>
            </a:extLst>
          </p:cNvPr>
          <p:cNvSpPr txBox="1"/>
          <p:nvPr/>
        </p:nvSpPr>
        <p:spPr>
          <a:xfrm>
            <a:off x="10673423" y="2213952"/>
            <a:ext cx="13206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Top50 in </a:t>
            </a:r>
            <a:r>
              <a:rPr kumimoji="1" lang="en-US" altLang="ja-JP" sz="1500" dirty="0" err="1"/>
              <a:t>dLN</a:t>
            </a:r>
            <a:endParaRPr kumimoji="1" lang="ja-JP" altLang="en-US" sz="1500" dirty="0"/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792754" y="6007100"/>
            <a:ext cx="106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腫瘍中での各クローンの頻度は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Tex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prog</a:t>
            </a:r>
            <a:r>
              <a:rPr kumimoji="1" lang="ja-JP" altLang="en-US" dirty="0"/>
              <a:t>の割合とは負に</a:t>
            </a:r>
            <a:r>
              <a:rPr lang="ja-JP" altLang="en-US" dirty="0"/>
              <a:t>相関する </a:t>
            </a:r>
            <a:r>
              <a:rPr lang="en-US" altLang="ja-JP" dirty="0"/>
              <a:t>(Gene score</a:t>
            </a:r>
            <a:r>
              <a:rPr lang="ja-JP" altLang="en-US" dirty="0"/>
              <a:t>の方が傾向が見やすい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589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26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9" y="854075"/>
            <a:ext cx="5971294" cy="5907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各クラスターの概要 </a:t>
            </a:r>
            <a:r>
              <a:rPr lang="en-US" altLang="ja-JP" dirty="0"/>
              <a:t>(</a:t>
            </a:r>
            <a:r>
              <a:rPr lang="en-US" altLang="ja-JP" dirty="0" err="1"/>
              <a:t>NaOH</a:t>
            </a:r>
            <a:r>
              <a:rPr lang="en-US" altLang="ja-JP" dirty="0"/>
              <a:t> denature)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44534" y="4291522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4ACEE8"/>
                </a:solidFill>
              </a:rPr>
              <a:t>6; </a:t>
            </a:r>
            <a:r>
              <a:rPr kumimoji="1" lang="en-US" altLang="ja-JP" dirty="0" err="1">
                <a:solidFill>
                  <a:srgbClr val="4ACEE8"/>
                </a:solidFill>
              </a:rPr>
              <a:t>Gzmk</a:t>
            </a:r>
            <a:r>
              <a:rPr kumimoji="1" lang="en-US" altLang="ja-JP" dirty="0">
                <a:solidFill>
                  <a:srgbClr val="4ACEE8"/>
                </a:solidFill>
              </a:rPr>
              <a:t>, Cxcr6</a:t>
            </a:r>
            <a:endParaRPr kumimoji="1" lang="ja-JP" altLang="en-US" dirty="0">
              <a:solidFill>
                <a:srgbClr val="4ACEE8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44534" y="2531816"/>
            <a:ext cx="26597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60B100"/>
                </a:solidFill>
              </a:rPr>
              <a:t>3; </a:t>
            </a:r>
            <a:r>
              <a:rPr lang="en-US" altLang="ja-JP" dirty="0">
                <a:solidFill>
                  <a:srgbClr val="60B100"/>
                </a:solidFill>
              </a:rPr>
              <a:t>Mx1, Isg15, Ifit3b, Irf7</a:t>
            </a:r>
            <a:endParaRPr kumimoji="1" lang="ja-JP" altLang="en-US" dirty="0">
              <a:solidFill>
                <a:srgbClr val="60B1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944534" y="3118385"/>
            <a:ext cx="43739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A54"/>
                </a:solidFill>
              </a:rPr>
              <a:t>4; </a:t>
            </a:r>
            <a:r>
              <a:rPr lang="en-US" altLang="ja-JP" dirty="0">
                <a:solidFill>
                  <a:srgbClr val="00BA54"/>
                </a:solidFill>
              </a:rPr>
              <a:t>Ccl3, Ccl4, </a:t>
            </a:r>
            <a:r>
              <a:rPr lang="en-US" altLang="ja-JP" dirty="0" err="1">
                <a:solidFill>
                  <a:srgbClr val="00BA54"/>
                </a:solidFill>
              </a:rPr>
              <a:t>Ifng</a:t>
            </a:r>
            <a:r>
              <a:rPr lang="en-US" altLang="ja-JP" dirty="0">
                <a:solidFill>
                  <a:srgbClr val="00BA54"/>
                </a:solidFill>
              </a:rPr>
              <a:t>, Tnfsf9, Havcr2, </a:t>
            </a:r>
            <a:r>
              <a:rPr lang="en-US" altLang="ja-JP" dirty="0" err="1">
                <a:solidFill>
                  <a:srgbClr val="00BA54"/>
                </a:solidFill>
              </a:rPr>
              <a:t>Gzmb</a:t>
            </a:r>
            <a:endParaRPr kumimoji="1" lang="ja-JP" altLang="en-US" dirty="0">
              <a:solidFill>
                <a:srgbClr val="00BA54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44534" y="1358678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C39900"/>
                </a:solidFill>
              </a:rPr>
              <a:t>1; </a:t>
            </a:r>
            <a:r>
              <a:rPr lang="en-US" altLang="ja-JP" dirty="0">
                <a:solidFill>
                  <a:srgbClr val="C39900"/>
                </a:solidFill>
              </a:rPr>
              <a:t>Mki67</a:t>
            </a:r>
            <a:endParaRPr kumimoji="1" lang="ja-JP" altLang="en-US" dirty="0">
              <a:solidFill>
                <a:srgbClr val="C399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44534" y="3704954"/>
            <a:ext cx="3777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EA3"/>
                </a:solidFill>
              </a:rPr>
              <a:t>5; </a:t>
            </a:r>
            <a:r>
              <a:rPr lang="en-US" altLang="ja-JP" dirty="0">
                <a:solidFill>
                  <a:srgbClr val="00BEA3"/>
                </a:solidFill>
              </a:rPr>
              <a:t>Sell, Il7r, Bcl2, </a:t>
            </a:r>
            <a:r>
              <a:rPr lang="en-US" altLang="ja-JP" dirty="0" err="1">
                <a:solidFill>
                  <a:srgbClr val="00BEA3"/>
                </a:solidFill>
              </a:rPr>
              <a:t>Myc</a:t>
            </a:r>
            <a:r>
              <a:rPr lang="en-US" altLang="ja-JP" dirty="0">
                <a:solidFill>
                  <a:srgbClr val="00BEA3"/>
                </a:solidFill>
              </a:rPr>
              <a:t> (+Ccr7, Tcf7)</a:t>
            </a:r>
            <a:endParaRPr kumimoji="1" lang="ja-JP" altLang="en-US" dirty="0">
              <a:solidFill>
                <a:srgbClr val="00BEA3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944534" y="1945247"/>
            <a:ext cx="38825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AC9F00"/>
                </a:solidFill>
              </a:rPr>
              <a:t>2; Xcl1, Ccr7, Tcf7, Tnfsf4 (OX40L) </a:t>
            </a:r>
            <a:endParaRPr lang="ja-JP" altLang="en-US" dirty="0">
              <a:solidFill>
                <a:srgbClr val="AC9F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61B2C5-71E9-460B-91D3-D0E3EE301825}"/>
              </a:ext>
            </a:extLst>
          </p:cNvPr>
          <p:cNvSpPr txBox="1"/>
          <p:nvPr/>
        </p:nvSpPr>
        <p:spPr>
          <a:xfrm>
            <a:off x="6944534" y="4892440"/>
            <a:ext cx="39061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500" dirty="0"/>
              <a:t>7, 9; </a:t>
            </a:r>
            <a:r>
              <a:rPr kumimoji="1" lang="en-US" altLang="ja-JP" sz="1500" dirty="0" err="1"/>
              <a:t>IgK</a:t>
            </a:r>
            <a:r>
              <a:rPr kumimoji="1" lang="en-US" altLang="ja-JP" sz="1500" dirty="0"/>
              <a:t>+</a:t>
            </a:r>
            <a:r>
              <a:rPr lang="en-US" altLang="ja-JP" sz="1500" dirty="0"/>
              <a:t>, 8; Lyz1+, CD14+ MHCII+, 10: ??</a:t>
            </a:r>
          </a:p>
          <a:p>
            <a:pPr>
              <a:spcBef>
                <a:spcPts val="600"/>
              </a:spcBef>
            </a:pPr>
            <a:r>
              <a:rPr kumimoji="1" lang="ja-JP" altLang="en-US" sz="1500" dirty="0"/>
              <a:t>→</a:t>
            </a:r>
            <a:r>
              <a:rPr kumimoji="1" lang="en-US" altLang="ja-JP" sz="1500" dirty="0"/>
              <a:t>B cell, </a:t>
            </a:r>
            <a:r>
              <a:rPr kumimoji="1" lang="en-US" altLang="ja-JP" sz="1500" dirty="0" err="1"/>
              <a:t>Mp</a:t>
            </a:r>
            <a:r>
              <a:rPr kumimoji="1" lang="ja-JP" altLang="en-US" sz="1500" dirty="0"/>
              <a:t>のコンタミとして除く</a:t>
            </a:r>
            <a:endParaRPr kumimoji="1" lang="en-US" altLang="ja-JP" sz="15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24926" y="1928980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/>
              <a:t>Igkc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04956" y="1271742"/>
            <a:ext cx="13349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Lyz1</a:t>
            </a:r>
            <a:r>
              <a:rPr kumimoji="1" lang="en-US" altLang="ja-JP" sz="1500" baseline="30000" dirty="0"/>
              <a:t>+</a:t>
            </a:r>
            <a:r>
              <a:rPr kumimoji="1" lang="en-US" altLang="ja-JP" sz="1500" dirty="0"/>
              <a:t>, CD14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17303" y="4697406"/>
            <a:ext cx="1479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MHCII</a:t>
            </a:r>
            <a:r>
              <a:rPr kumimoji="1" lang="en-US" altLang="ja-JP" sz="1500" baseline="30000" dirty="0"/>
              <a:t>+</a:t>
            </a:r>
            <a:r>
              <a:rPr kumimoji="1" lang="en-US" altLang="ja-JP" sz="1500" dirty="0"/>
              <a:t>, CD74</a:t>
            </a:r>
            <a:r>
              <a:rPr kumimoji="1" lang="en-US" altLang="ja-JP" sz="1500" baseline="30000" dirty="0"/>
              <a:t>+</a:t>
            </a:r>
            <a:endParaRPr kumimoji="1" lang="ja-JP" altLang="en-US" sz="1500" baseline="30000" dirty="0"/>
          </a:p>
        </p:txBody>
      </p:sp>
      <p:cxnSp>
        <p:nvCxnSpPr>
          <p:cNvPr id="12" name="直線コネクタ 11"/>
          <p:cNvCxnSpPr>
            <a:stCxn id="5" idx="1"/>
          </p:cNvCxnSpPr>
          <p:nvPr/>
        </p:nvCxnSpPr>
        <p:spPr>
          <a:xfrm flipH="1" flipV="1">
            <a:off x="4691641" y="1826638"/>
            <a:ext cx="333285" cy="2639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5" idx="1"/>
          </p:cNvCxnSpPr>
          <p:nvPr/>
        </p:nvCxnSpPr>
        <p:spPr>
          <a:xfrm flipH="1">
            <a:off x="4452359" y="2090563"/>
            <a:ext cx="572567" cy="379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1942316" y="4318234"/>
            <a:ext cx="572567" cy="379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1872415" y="1570056"/>
            <a:ext cx="178576" cy="456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733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7C5F6CC-8740-4EB1-9052-55A371D2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2" y="4042092"/>
            <a:ext cx="2357736" cy="22968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E20DDAF-2091-435D-9206-0D0B9550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65" y="4042092"/>
            <a:ext cx="2357736" cy="22968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E35011E-B493-4632-B8D2-1B16BA42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2" y="1339532"/>
            <a:ext cx="2357736" cy="22968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B7FFB0C-AB07-4108-929B-771B426E8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065" y="1339532"/>
            <a:ext cx="2357736" cy="22968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9393BC6-EBF8-4EB9-9746-861121304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758" y="1339532"/>
            <a:ext cx="2357736" cy="22968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DEC5C13-9D53-4831-ABD2-D32E7972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各細胞のソース </a:t>
            </a:r>
            <a:r>
              <a:rPr kumimoji="1" lang="en-US" altLang="ja-JP" dirty="0"/>
              <a:t>(Hash Tag)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A1C590-2D3A-4AE8-91EE-9E80BD47F253}"/>
              </a:ext>
            </a:extLst>
          </p:cNvPr>
          <p:cNvSpPr txBox="1"/>
          <p:nvPr/>
        </p:nvSpPr>
        <p:spPr>
          <a:xfrm>
            <a:off x="9394482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Pmel-3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027990-8CBE-47F7-AEBA-CDB550922EE8}"/>
              </a:ext>
            </a:extLst>
          </p:cNvPr>
          <p:cNvSpPr txBox="1"/>
          <p:nvPr/>
        </p:nvSpPr>
        <p:spPr>
          <a:xfrm>
            <a:off x="1263094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Pmel-1</a:t>
            </a:r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E197D1A-4E3A-4B06-B238-7B966E58EF03}"/>
              </a:ext>
            </a:extLst>
          </p:cNvPr>
          <p:cNvSpPr txBox="1"/>
          <p:nvPr/>
        </p:nvSpPr>
        <p:spPr>
          <a:xfrm>
            <a:off x="1256681" y="36727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Endo-1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0D661B8-5E07-4C5F-9BD5-AB42F6DF63C7}"/>
              </a:ext>
            </a:extLst>
          </p:cNvPr>
          <p:cNvSpPr txBox="1"/>
          <p:nvPr/>
        </p:nvSpPr>
        <p:spPr>
          <a:xfrm>
            <a:off x="5328789" y="970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Pmel-2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D1907D9-D93C-460E-BD92-0D3A8B004FF3}"/>
              </a:ext>
            </a:extLst>
          </p:cNvPr>
          <p:cNvSpPr txBox="1"/>
          <p:nvPr/>
        </p:nvSpPr>
        <p:spPr>
          <a:xfrm>
            <a:off x="5322375" y="367276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Endo-2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2C31B3C-6B23-4C15-9B49-67D2AD1D204A}"/>
              </a:ext>
            </a:extLst>
          </p:cNvPr>
          <p:cNvSpPr txBox="1"/>
          <p:nvPr/>
        </p:nvSpPr>
        <p:spPr>
          <a:xfrm>
            <a:off x="7493707" y="4121789"/>
            <a:ext cx="44050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dirty="0" err="1"/>
              <a:t>Pmel</a:t>
            </a:r>
            <a:r>
              <a:rPr lang="en-US" altLang="ja-JP" dirty="0"/>
              <a:t>;</a:t>
            </a:r>
            <a:r>
              <a:rPr lang="ja-JP" altLang="en-US" dirty="0"/>
              <a:t> </a:t>
            </a:r>
            <a:r>
              <a:rPr kumimoji="1" lang="ja-JP" altLang="en-US" dirty="0"/>
              <a:t>クラスター</a:t>
            </a:r>
            <a:r>
              <a:rPr kumimoji="1" lang="en-US" altLang="ja-JP" dirty="0"/>
              <a:t>0, 2, 5</a:t>
            </a:r>
            <a:r>
              <a:rPr kumimoji="1" lang="ja-JP" altLang="en-US" dirty="0"/>
              <a:t>に集まる</a:t>
            </a:r>
            <a:endParaRPr kumimoji="1" lang="en-US" altLang="ja-JP" dirty="0"/>
          </a:p>
          <a:p>
            <a:pPr>
              <a:spcBef>
                <a:spcPts val="600"/>
              </a:spcBef>
            </a:pPr>
            <a:r>
              <a:rPr lang="en-US" altLang="ja-JP" dirty="0" err="1"/>
              <a:t>Pmel</a:t>
            </a:r>
            <a:r>
              <a:rPr lang="ja-JP" altLang="en-US" dirty="0"/>
              <a:t>のみで単独のクラスターは形成せず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1403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67B80-9DCA-43D6-A993-58820E03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>
                <a:latin typeface="Arial" panose="020B0604020202020204" pitchFamily="34" charset="0"/>
                <a:ea typeface="游ゴシック" panose="020B0400000000000000" pitchFamily="50" charset="-128"/>
              </a:rPr>
              <a:t>従来の</a:t>
            </a:r>
            <a:r>
              <a:rPr kumimoji="1" lang="en-US" altLang="ja-JP" sz="3600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kumimoji="1" lang="ja-JP" altLang="en-US" sz="3600" dirty="0">
                <a:latin typeface="Arial" panose="020B0604020202020204" pitchFamily="34" charset="0"/>
                <a:ea typeface="游ゴシック" panose="020B0400000000000000" pitchFamily="50" charset="-128"/>
              </a:rPr>
              <a:t>レパトア解析・</a:t>
            </a:r>
            <a:r>
              <a:rPr kumimoji="1" lang="en-US" altLang="ja-JP" sz="3600" dirty="0">
                <a:latin typeface="Arial" panose="020B0604020202020204" pitchFamily="34" charset="0"/>
                <a:ea typeface="游ゴシック" panose="020B0400000000000000" pitchFamily="50" charset="-128"/>
              </a:rPr>
              <a:t>transcriptome</a:t>
            </a:r>
            <a:r>
              <a:rPr kumimoji="1" lang="ja-JP" altLang="en-US" sz="3600" dirty="0">
                <a:latin typeface="Arial" panose="020B0604020202020204" pitchFamily="34" charset="0"/>
                <a:ea typeface="游ゴシック" panose="020B0400000000000000" pitchFamily="50" charset="-128"/>
              </a:rPr>
              <a:t>解析の限界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4A57B2-5B5F-4957-9D90-9D0208E5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2" y="1554967"/>
            <a:ext cx="5641095" cy="2970005"/>
          </a:xfrm>
          <a:prstGeom prst="rect">
            <a:avLst/>
          </a:prstGeom>
        </p:spPr>
      </p:pic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A071FC27-3B7B-49C3-B626-ECD60929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6A3FD8-A814-6148-86D4-FF3A42160AB1}" type="slidenum">
              <a:rPr kumimoji="1" lang="ja-JP" altLang="en-US" smtClean="0">
                <a:latin typeface="Arial" panose="020B0604020202020204" pitchFamily="34" charset="0"/>
                <a:ea typeface="游ゴシック" panose="020B0400000000000000" pitchFamily="50" charset="-128"/>
              </a:rPr>
              <a:t>4</a:t>
            </a:fld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56FA29-3846-4D56-A944-ABC2017CD040}"/>
              </a:ext>
            </a:extLst>
          </p:cNvPr>
          <p:cNvSpPr txBox="1"/>
          <p:nvPr/>
        </p:nvSpPr>
        <p:spPr>
          <a:xfrm>
            <a:off x="512732" y="5195360"/>
            <a:ext cx="55996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は</a:t>
            </a:r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a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鎖と</a:t>
            </a:r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鎖が対となって抗原を認識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⇔データから</a:t>
            </a:r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a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鎖と</a:t>
            </a:r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鎖を対応させることは困難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176DA3-416C-4824-AE19-91687BD8D2B6}"/>
              </a:ext>
            </a:extLst>
          </p:cNvPr>
          <p:cNvSpPr/>
          <p:nvPr/>
        </p:nvSpPr>
        <p:spPr>
          <a:xfrm>
            <a:off x="472566" y="3958227"/>
            <a:ext cx="5666417" cy="666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DFA37B-CDCF-4007-BC76-BE66FAC00407}"/>
              </a:ext>
            </a:extLst>
          </p:cNvPr>
          <p:cNvSpPr txBox="1"/>
          <p:nvPr/>
        </p:nvSpPr>
        <p:spPr>
          <a:xfrm>
            <a:off x="2500680" y="1107453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分子の構造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A09EE2-F927-4698-8DDD-BF1DE2C08E1F}"/>
              </a:ext>
            </a:extLst>
          </p:cNvPr>
          <p:cNvSpPr txBox="1"/>
          <p:nvPr/>
        </p:nvSpPr>
        <p:spPr>
          <a:xfrm>
            <a:off x="512732" y="46684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ペアリング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F7125DF-BC82-4EEA-9D59-41E9C2420832}"/>
              </a:ext>
            </a:extLst>
          </p:cNvPr>
          <p:cNvGrpSpPr/>
          <p:nvPr/>
        </p:nvGrpSpPr>
        <p:grpSpPr>
          <a:xfrm>
            <a:off x="6874468" y="1042160"/>
            <a:ext cx="4525479" cy="4938030"/>
            <a:chOff x="6435713" y="1256765"/>
            <a:chExt cx="4525479" cy="493803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94060E9-4731-4D02-B2F2-39D67F5E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13" y="1833905"/>
              <a:ext cx="4525479" cy="2813399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C8EE1CAC-5709-492F-A383-32E00D31AC37}"/>
                </a:ext>
              </a:extLst>
            </p:cNvPr>
            <p:cNvSpPr txBox="1"/>
            <p:nvPr/>
          </p:nvSpPr>
          <p:spPr>
            <a:xfrm>
              <a:off x="7261200" y="1256765"/>
              <a:ext cx="2906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腫瘍内の</a:t>
              </a:r>
              <a:r>
                <a:rPr kumimoji="1" lang="en-US" altLang="ja-JP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T</a:t>
              </a:r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細胞の多様性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6FDAEAA-D9D7-40B1-B471-8CBA56DD8DFD}"/>
                </a:ext>
              </a:extLst>
            </p:cNvPr>
            <p:cNvSpPr txBox="1"/>
            <p:nvPr/>
          </p:nvSpPr>
          <p:spPr>
            <a:xfrm>
              <a:off x="6491758" y="5409965"/>
              <a:ext cx="441338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腫瘍中には様々な性質の</a:t>
              </a:r>
              <a:r>
                <a:rPr kumimoji="1" lang="en-US" altLang="ja-JP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T</a:t>
              </a:r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細胞が存在</a:t>
              </a:r>
              <a:endPara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endParaRPr>
            </a:p>
            <a:p>
              <a:pPr>
                <a:spcBef>
                  <a:spcPts val="600"/>
                </a:spcBef>
              </a:pPr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⇒各</a:t>
              </a:r>
              <a:r>
                <a:rPr kumimoji="1" lang="en-US" altLang="ja-JP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T</a:t>
              </a:r>
              <a:r>
                <a:rPr kumimoji="1" lang="ja-JP" altLang="en-US" sz="2000" dirty="0">
                  <a:latin typeface="Arial" panose="020B0604020202020204" pitchFamily="34" charset="0"/>
                  <a:ea typeface="游ゴシック" panose="020B0400000000000000" pitchFamily="50" charset="-128"/>
                </a:rPr>
                <a:t>細胞クローンの性質は不明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FBDB0F-C0FC-4DAE-802A-641E15435EB8}"/>
              </a:ext>
            </a:extLst>
          </p:cNvPr>
          <p:cNvSpPr txBox="1"/>
          <p:nvPr/>
        </p:nvSpPr>
        <p:spPr>
          <a:xfrm>
            <a:off x="1343527" y="6147840"/>
            <a:ext cx="950494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180975" indent="-39688" algn="ctr"/>
            <a:r>
              <a:rPr lang="ja-JP" altLang="en-US" sz="2400" dirty="0">
                <a:solidFill>
                  <a:schemeClr val="bg1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腫瘍反応性かつ高機能な</a:t>
            </a:r>
            <a:r>
              <a:rPr lang="en-US" altLang="ja-JP" sz="2400" dirty="0">
                <a:solidFill>
                  <a:schemeClr val="bg1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lang="ja-JP" altLang="en-US" sz="2400" dirty="0">
                <a:solidFill>
                  <a:schemeClr val="bg1"/>
                </a:solidFill>
                <a:latin typeface="Arial" panose="020B0604020202020204" pitchFamily="34" charset="0"/>
                <a:ea typeface="游ゴシック" panose="020B0400000000000000" pitchFamily="50" charset="-128"/>
              </a:rPr>
              <a:t>細胞クローンを同定することはできない</a:t>
            </a:r>
          </a:p>
        </p:txBody>
      </p:sp>
    </p:spTree>
    <p:extLst>
      <p:ext uri="{BB962C8B-B14F-4D97-AF65-F5344CB8AC3E}">
        <p14:creationId xmlns:p14="http://schemas.microsoft.com/office/powerpoint/2010/main" val="1461765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FE27632-D03C-4006-9EDF-F96A81FF1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1BA4C4DE-7703-4198-BB98-645567F46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1733859-552E-428C-BE9C-8949BD776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2F79215-099A-404A-A225-B618C11CEB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3BCB879-4EF5-4053-8034-6F9A5FEA1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B863309-9466-41C3-8E30-46621D46B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B526BFF-26B9-4A17-845B-62A3495168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ED45A83F-7AB3-4B48-817F-FFF69F1C0C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7E4C2A82-D322-4EFF-953F-EB2AB267CB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BE1686AF-0012-401A-B2A7-3F29BD607C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3C1F3BD-5FD6-4AE4-8A48-859B4F1FD9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 cell purity</a:t>
            </a:r>
            <a:r>
              <a:rPr kumimoji="1" lang="ja-JP" altLang="en-US" dirty="0"/>
              <a:t>の確認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Myeloid / B cell / Melanoma marker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</a:t>
            </a:r>
            <a:r>
              <a:rPr lang="ja-JP" altLang="en-US" dirty="0"/>
              <a:t> </a:t>
            </a:r>
            <a:r>
              <a:rPr lang="en-US" altLang="ja-JP" dirty="0"/>
              <a:t>cell</a:t>
            </a:r>
            <a:r>
              <a:rPr kumimoji="1" lang="en-US" altLang="ja-JP" dirty="0"/>
              <a:t> marker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9623" y="1296572"/>
            <a:ext cx="669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Trbc2</a:t>
            </a:r>
            <a:endParaRPr kumimoji="1" lang="ja-JP" altLang="en-US" sz="15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69124" y="1296572"/>
            <a:ext cx="5622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Trdc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771221" y="1296572"/>
            <a:ext cx="669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Trgc1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738694" y="1296572"/>
            <a:ext cx="6463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Cd3e</a:t>
            </a:r>
            <a:endParaRPr kumimoji="1"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694494" y="1296572"/>
            <a:ext cx="6463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Cd8a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03994" y="1296572"/>
            <a:ext cx="5389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Cd4</a:t>
            </a:r>
            <a:endParaRPr kumimoji="1"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71293" y="3858888"/>
            <a:ext cx="6463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Cd14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11864" y="3858888"/>
            <a:ext cx="676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Fcgr1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813703" y="3858888"/>
            <a:ext cx="5847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Lyz1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80185" y="3858888"/>
            <a:ext cx="763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Ms4a1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662432" y="3858888"/>
            <a:ext cx="710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Mlana</a:t>
            </a:r>
            <a:endParaRPr kumimoji="1" lang="ja-JP" altLang="en-US" sz="15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401078" y="6041877"/>
            <a:ext cx="738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Cluster6</a:t>
            </a:r>
            <a:r>
              <a:rPr kumimoji="1" lang="ja-JP" altLang="en-US" dirty="0"/>
              <a:t>は</a:t>
            </a:r>
            <a:r>
              <a:rPr kumimoji="1" lang="en-US" altLang="ja-JP" dirty="0"/>
              <a:t>Myeloid</a:t>
            </a:r>
            <a:r>
              <a:rPr kumimoji="1" lang="ja-JP" altLang="en-US" dirty="0"/>
              <a:t>のコンタミ </a:t>
            </a:r>
            <a:r>
              <a:rPr kumimoji="1" lang="en-US" altLang="ja-JP" dirty="0"/>
              <a:t>/ </a:t>
            </a:r>
            <a:r>
              <a:rPr kumimoji="1" lang="ja-JP" altLang="en-US" dirty="0"/>
              <a:t>大部分は</a:t>
            </a:r>
            <a:r>
              <a:rPr kumimoji="1" lang="en-US" altLang="ja-JP" dirty="0"/>
              <a:t>CD8</a:t>
            </a:r>
            <a:r>
              <a:rPr kumimoji="1" lang="en-US" altLang="ja-JP" baseline="30000" dirty="0"/>
              <a:t>+</a:t>
            </a:r>
            <a:r>
              <a:rPr kumimoji="1" lang="en-US" altLang="ja-JP" dirty="0"/>
              <a:t> T cell</a:t>
            </a:r>
            <a:r>
              <a:rPr kumimoji="1" lang="ja-JP" altLang="en-US" dirty="0"/>
              <a:t>を解析できている</a:t>
            </a:r>
          </a:p>
        </p:txBody>
      </p:sp>
    </p:spTree>
    <p:extLst>
      <p:ext uri="{BB962C8B-B14F-4D97-AF65-F5344CB8AC3E}">
        <p14:creationId xmlns:p14="http://schemas.microsoft.com/office/powerpoint/2010/main" val="2355539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CEBCF01-B2B9-4704-970C-21906FAE75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1B3298ED-737D-43ED-8CA0-436238191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62EAD27-F159-428D-8465-884C0623C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25BE7AF-0721-426C-9163-1AD83D4185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12212693-F20C-4AD2-800D-98580CD4FC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E2AD98D-4CA8-4987-AF1B-2FF7C3B5C8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F412B59-885C-4657-B6A7-11AE5F60EF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81321968-765C-485C-9900-5B9597D2E7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5B8419DE-4686-4719-A215-DB9C9E6778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A490E44C-043B-45FE-B28F-19E6413365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1018381A-302D-4C34-843C-BEBD95C036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BAB4A1B-49D5-4976-8426-1F0D3FAE324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4076702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Naïve</a:t>
            </a:r>
            <a:r>
              <a:rPr lang="ja-JP" altLang="en-US" dirty="0"/>
              <a:t> </a:t>
            </a:r>
            <a:r>
              <a:rPr lang="en-US" altLang="ja-JP" dirty="0"/>
              <a:t>/ Memory</a:t>
            </a:r>
            <a:r>
              <a:rPr kumimoji="1" lang="en-US" altLang="ja-JP" dirty="0"/>
              <a:t> marker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Tex</a:t>
            </a:r>
            <a:r>
              <a:rPr kumimoji="1" lang="en-US" altLang="ja-JP" dirty="0"/>
              <a:t> marker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52500" y="1296572"/>
            <a:ext cx="4839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Tox</a:t>
            </a:r>
            <a:endParaRPr kumimoji="1" lang="ja-JP" altLang="en-US" sz="15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17475" y="1296572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TCF1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26173" y="1296572"/>
            <a:ext cx="5597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PD1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754723" y="1296572"/>
            <a:ext cx="6142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Lag3</a:t>
            </a:r>
            <a:endParaRPr kumimoji="1"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714883" y="1296572"/>
            <a:ext cx="605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Tim3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634263" y="1296572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CD39</a:t>
            </a:r>
            <a:endParaRPr kumimoji="1"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39233" y="3858888"/>
            <a:ext cx="710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CCR7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54343" y="385888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IL7R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783695" y="3858888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KLF2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696213" y="3858888"/>
            <a:ext cx="7312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Bach2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619952" y="3858888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S1PR1</a:t>
            </a:r>
            <a:endParaRPr kumimoji="1" lang="ja-JP" altLang="en-US" sz="15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623845" y="3858888"/>
            <a:ext cx="6992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IL2Rg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5038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66C42645-2D0A-4608-A566-BC7CD6B93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CECB5A2-22A1-468B-9A89-3187227496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75436C0-2FF5-41F7-BC42-03D0CBE4E4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A068202-FA6E-4302-BA1B-AE7FF05B1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1600E383-FA77-49A1-80E6-68DFC1DD74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0ABE370-F5C9-4502-A03E-B19B577EFA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02221B3-983B-4603-A5BF-4CB9DD0E21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E9459618-3F1B-4CD6-ADC5-E9349D90FA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DAC446E0-E697-4814-9B09-8515697CF6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F8B92FDD-AD93-48CA-9CE3-E92B32CFC9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FDE41C6E-128B-43BA-B306-A2A99ED260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42948EAA-5967-4EF3-9B05-ED896CB7825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4076702"/>
            <a:ext cx="1706400" cy="1706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226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Transcription factors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Effector genes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55263" y="1296572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CD69</a:t>
            </a:r>
            <a:endParaRPr kumimoji="1" lang="ja-JP" altLang="en-US" sz="15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757363" y="1296572"/>
            <a:ext cx="785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CD226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713162" y="1296572"/>
            <a:ext cx="7857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CD137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702626" y="129657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GzmA</a:t>
            </a:r>
            <a:endParaRPr kumimoji="1"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658425" y="129657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GzmB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614226" y="129657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GzmK</a:t>
            </a:r>
            <a:endParaRPr kumimoji="1"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41825" y="3858888"/>
            <a:ext cx="5052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Fos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758163" y="3858888"/>
            <a:ext cx="784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 err="1"/>
              <a:t>Eomes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879876" y="3858888"/>
            <a:ext cx="4523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Id2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809224" y="3858888"/>
            <a:ext cx="5052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Maf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662434" y="3858888"/>
            <a:ext cx="710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Nr4a2</a:t>
            </a:r>
            <a:endParaRPr kumimoji="1" lang="ja-JP" altLang="en-US" sz="15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687963" y="3858888"/>
            <a:ext cx="5709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Ki67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14220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F2911A89-9FB3-47C2-91E0-D676C64AB5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558473"/>
            <a:ext cx="1706400" cy="1706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2E74A92-620E-42FC-B0DE-5B5BEB039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1558473"/>
            <a:ext cx="1706400" cy="17064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A2D4AE9-ADA0-4B31-866B-2E98988F87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1558473"/>
            <a:ext cx="1706400" cy="17064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0CC5132-9E61-459B-9D75-3E37EEF323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1558473"/>
            <a:ext cx="1706400" cy="17064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6F213A86-EE45-462F-B848-5D5E43CFFE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1558473"/>
            <a:ext cx="1706400" cy="17064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43A0189F-FB2E-4924-80CF-EC5F4C0AD0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558473"/>
            <a:ext cx="1706400" cy="17064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1819CB7-F35E-4E22-9044-495F14D80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4076702"/>
            <a:ext cx="1706400" cy="170640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24FDB969-D3E9-488E-9C30-1109E91BCF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05" y="4076702"/>
            <a:ext cx="1706400" cy="170640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06CC44AA-5AF1-4F07-91E6-3E6EE4BA36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5" y="4076702"/>
            <a:ext cx="1706400" cy="1706400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7CCC575D-D14C-4145-887D-DE0DC60BB8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5" y="4076702"/>
            <a:ext cx="1706400" cy="170640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9210DE83-7F78-4233-AC92-3FD1C1FBDC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95" y="4076702"/>
            <a:ext cx="1706400" cy="1706400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59A2EF92-9E2C-44AE-BB3C-AF537D32B9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4076702"/>
            <a:ext cx="1706400" cy="1706400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2823555" y="1296572"/>
            <a:ext cx="6559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Isg15</a:t>
            </a:r>
            <a:endParaRPr kumimoji="1" lang="ja-JP" altLang="en-US" sz="15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特徴的な遺伝子発現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9554" y="3443679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Upregulated in Cluster6 (</a:t>
            </a:r>
            <a:r>
              <a:rPr lang="en-US" altLang="ja-JP" dirty="0" err="1"/>
              <a:t>Interleukine</a:t>
            </a:r>
            <a:r>
              <a:rPr lang="en-US" altLang="ja-JP" dirty="0"/>
              <a:t>? producer)</a:t>
            </a:r>
            <a:endParaRPr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9554" y="887350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Upregulated in Cluster3 (IFN responder)</a:t>
            </a:r>
            <a:endParaRPr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37443" y="1296572"/>
            <a:ext cx="914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CXCL10</a:t>
            </a:r>
            <a:endParaRPr kumimoji="1" lang="ja-JP" altLang="en-US" sz="15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681905" y="1296572"/>
            <a:ext cx="8483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IFNgR1</a:t>
            </a:r>
            <a:endParaRPr kumimoji="1" lang="ja-JP" altLang="en-US" sz="15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637705" y="1296572"/>
            <a:ext cx="8483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IFNgR2</a:t>
            </a:r>
            <a:endParaRPr lang="ja-JP" altLang="en-US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593505" y="1296572"/>
            <a:ext cx="8483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IFNaR1</a:t>
            </a:r>
            <a:endParaRPr kumimoji="1" lang="ja-JP" altLang="en-US" sz="1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365312" y="1296572"/>
            <a:ext cx="12162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Sca1</a:t>
            </a:r>
            <a:r>
              <a:rPr lang="ja-JP" altLang="en-US" sz="1500" dirty="0"/>
              <a:t> </a:t>
            </a:r>
            <a:r>
              <a:rPr lang="en-US" altLang="ja-JP" sz="1500" dirty="0"/>
              <a:t>(Ly6a)</a:t>
            </a:r>
            <a:endParaRPr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55265" y="385888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CCL3</a:t>
            </a:r>
            <a:endParaRPr kumimoji="1" lang="ja-JP" altLang="en-US" sz="15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11063" y="3858888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CCL4</a:t>
            </a:r>
            <a:endParaRPr lang="ja-JP" altLang="en-US" sz="15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772476" y="3858888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dirty="0"/>
              <a:t>XCL1</a:t>
            </a:r>
            <a:endParaRPr lang="ja-JP" altLang="en-US" sz="1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761135" y="3858888"/>
            <a:ext cx="601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IFNg</a:t>
            </a:r>
            <a:endParaRPr kumimoji="1" lang="ja-JP" altLang="en-US" sz="15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748996" y="3858888"/>
            <a:ext cx="537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 err="1"/>
              <a:t>Myc</a:t>
            </a:r>
            <a:endParaRPr kumimoji="1" lang="ja-JP" altLang="en-US" sz="15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672735" y="3858888"/>
            <a:ext cx="601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500" dirty="0"/>
              <a:t>IRF8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96833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21F00-88FB-4E81-8EBF-C67A6516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シングルセルレベルでの</a:t>
            </a:r>
            <a:r>
              <a:rPr kumimoji="1"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レパトア解析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1F90F4-E0C6-4038-ACBC-09AD9B41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8" y="1900844"/>
            <a:ext cx="6136489" cy="218582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D95347-5654-440F-AFE2-CCF80C668DC4}"/>
              </a:ext>
            </a:extLst>
          </p:cNvPr>
          <p:cNvSpPr txBox="1"/>
          <p:nvPr/>
        </p:nvSpPr>
        <p:spPr>
          <a:xfrm>
            <a:off x="806822" y="20540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90825D-9628-4108-AD6C-C9B8826F3DB1}"/>
              </a:ext>
            </a:extLst>
          </p:cNvPr>
          <p:cNvSpPr txBox="1"/>
          <p:nvPr/>
        </p:nvSpPr>
        <p:spPr>
          <a:xfrm>
            <a:off x="3152907" y="1169007"/>
            <a:ext cx="1710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mRNA</a:t>
            </a:r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の抽出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逆転写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C3E8DF-0F1A-4A36-9148-4C9A5D677103}"/>
              </a:ext>
            </a:extLst>
          </p:cNvPr>
          <p:cNvSpPr txBox="1"/>
          <p:nvPr/>
        </p:nvSpPr>
        <p:spPr>
          <a:xfrm>
            <a:off x="6027935" y="13228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増幅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A28DA7E1-59D4-4BC6-AE33-A3A91EF32670}"/>
              </a:ext>
            </a:extLst>
          </p:cNvPr>
          <p:cNvSpPr/>
          <p:nvPr/>
        </p:nvSpPr>
        <p:spPr>
          <a:xfrm>
            <a:off x="2712719" y="2888598"/>
            <a:ext cx="811365" cy="2508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4C873A1-4B85-4C0F-B10D-AEAE938C389C}"/>
              </a:ext>
            </a:extLst>
          </p:cNvPr>
          <p:cNvSpPr/>
          <p:nvPr/>
        </p:nvSpPr>
        <p:spPr>
          <a:xfrm>
            <a:off x="4897119" y="2888598"/>
            <a:ext cx="811365" cy="2508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4283E2B5-BF33-4C6B-8E7F-FC8E6A2F2415}"/>
              </a:ext>
            </a:extLst>
          </p:cNvPr>
          <p:cNvSpPr/>
          <p:nvPr/>
        </p:nvSpPr>
        <p:spPr>
          <a:xfrm rot="20267411">
            <a:off x="4861095" y="2383408"/>
            <a:ext cx="811365" cy="2508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9FBE58-3B30-4001-80EB-EB2E7FD13C4D}"/>
              </a:ext>
            </a:extLst>
          </p:cNvPr>
          <p:cNvSpPr txBox="1"/>
          <p:nvPr/>
        </p:nvSpPr>
        <p:spPr>
          <a:xfrm>
            <a:off x="6508376" y="2100261"/>
            <a:ext cx="7024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>
                <a:latin typeface="Arial" panose="020B0604020202020204" pitchFamily="34" charset="0"/>
                <a:ea typeface="游ゴシック" panose="020B0400000000000000" pitchFamily="50" charset="-128"/>
              </a:rPr>
              <a:t>TCRa</a:t>
            </a:r>
            <a:endParaRPr kumimoji="1" lang="ja-JP" altLang="en-US" sz="15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CE2C8FD-FBCE-476E-B0AA-B9B16685AF1C}"/>
              </a:ext>
            </a:extLst>
          </p:cNvPr>
          <p:cNvSpPr txBox="1"/>
          <p:nvPr/>
        </p:nvSpPr>
        <p:spPr>
          <a:xfrm>
            <a:off x="6508376" y="2899364"/>
            <a:ext cx="686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 err="1">
                <a:latin typeface="Arial" panose="020B0604020202020204" pitchFamily="34" charset="0"/>
                <a:ea typeface="游ゴシック" panose="020B0400000000000000" pitchFamily="50" charset="-128"/>
              </a:rPr>
              <a:t>TCRb</a:t>
            </a:r>
            <a:endParaRPr kumimoji="1" lang="ja-JP" altLang="en-US" sz="15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92CF04-66F1-45AD-9931-1CAD42BE7FDE}"/>
              </a:ext>
            </a:extLst>
          </p:cNvPr>
          <p:cNvSpPr txBox="1"/>
          <p:nvPr/>
        </p:nvSpPr>
        <p:spPr>
          <a:xfrm>
            <a:off x="6508376" y="3998441"/>
            <a:ext cx="1408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latin typeface="Arial" panose="020B0604020202020204" pitchFamily="34" charset="0"/>
                <a:ea typeface="游ゴシック" panose="020B0400000000000000" pitchFamily="50" charset="-128"/>
              </a:rPr>
              <a:t>Transcriptome</a:t>
            </a:r>
            <a:endParaRPr kumimoji="1" lang="ja-JP" altLang="en-US" sz="15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BF8743-8503-490D-A6BB-A0864137EFF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402215" y="3429000"/>
            <a:ext cx="450851" cy="569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597F814-5229-43B2-A439-3BA0CCB87BE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982097" y="3222529"/>
            <a:ext cx="1420118" cy="775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5AF8F21-4EB9-442C-8485-D380F3913274}"/>
              </a:ext>
            </a:extLst>
          </p:cNvPr>
          <p:cNvSpPr txBox="1"/>
          <p:nvPr/>
        </p:nvSpPr>
        <p:spPr>
          <a:xfrm>
            <a:off x="3026150" y="3998441"/>
            <a:ext cx="7521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latin typeface="Arial" panose="020B0604020202020204" pitchFamily="34" charset="0"/>
                <a:ea typeface="游ゴシック" panose="020B0400000000000000" pitchFamily="50" charset="-128"/>
              </a:rPr>
              <a:t>mRNA</a:t>
            </a:r>
            <a:endParaRPr kumimoji="1" lang="ja-JP" altLang="en-US" sz="15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85CB1B-93FB-41DE-9CA9-FDAB49BF9FFC}"/>
              </a:ext>
            </a:extLst>
          </p:cNvPr>
          <p:cNvSpPr txBox="1"/>
          <p:nvPr/>
        </p:nvSpPr>
        <p:spPr>
          <a:xfrm>
            <a:off x="756363" y="1169007"/>
            <a:ext cx="1980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シングルセルの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2000" dirty="0">
                <a:latin typeface="Arial" panose="020B0604020202020204" pitchFamily="34" charset="0"/>
                <a:ea typeface="游ゴシック" panose="020B0400000000000000" pitchFamily="50" charset="-128"/>
              </a:rPr>
              <a:t>分離</a:t>
            </a:r>
            <a:endParaRPr kumimoji="1" lang="en-US" altLang="ja-JP" sz="2000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89A8DC3F-DE10-4EC1-82CA-F8BF4C43099D}"/>
              </a:ext>
            </a:extLst>
          </p:cNvPr>
          <p:cNvSpPr/>
          <p:nvPr/>
        </p:nvSpPr>
        <p:spPr>
          <a:xfrm rot="1332589" flipV="1">
            <a:off x="4861095" y="3482485"/>
            <a:ext cx="811365" cy="2508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7483DF2B-C39C-423E-BD1E-6470CDED6DB6}"/>
              </a:ext>
            </a:extLst>
          </p:cNvPr>
          <p:cNvSpPr/>
          <p:nvPr/>
        </p:nvSpPr>
        <p:spPr>
          <a:xfrm>
            <a:off x="7115882" y="1925785"/>
            <a:ext cx="540000" cy="2508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BD6C100-D8CA-45F1-9377-CDC796B11A31}"/>
              </a:ext>
            </a:extLst>
          </p:cNvPr>
          <p:cNvSpPr txBox="1"/>
          <p:nvPr/>
        </p:nvSpPr>
        <p:spPr>
          <a:xfrm>
            <a:off x="7675567" y="185805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Arial" panose="020B0604020202020204" pitchFamily="34" charset="0"/>
                <a:ea typeface="游ゴシック" panose="020B0400000000000000" pitchFamily="50" charset="-128"/>
              </a:rPr>
              <a:t>TCRa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鎖の配列</a:t>
            </a: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BC9B4AE5-FC93-4BEE-BCFD-1519A4DB2D00}"/>
              </a:ext>
            </a:extLst>
          </p:cNvPr>
          <p:cNvSpPr/>
          <p:nvPr/>
        </p:nvSpPr>
        <p:spPr>
          <a:xfrm>
            <a:off x="7115882" y="2826165"/>
            <a:ext cx="540000" cy="2508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B53B5E8-ED84-474D-AFB1-F44581741370}"/>
              </a:ext>
            </a:extLst>
          </p:cNvPr>
          <p:cNvSpPr txBox="1"/>
          <p:nvPr/>
        </p:nvSpPr>
        <p:spPr>
          <a:xfrm>
            <a:off x="7675567" y="274665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Arial" panose="020B0604020202020204" pitchFamily="34" charset="0"/>
                <a:ea typeface="游ゴシック" panose="020B0400000000000000" pitchFamily="50" charset="-128"/>
              </a:rPr>
              <a:t>TCRb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鎖の配列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B8DA08FB-0285-4CDD-A6F8-1C32C28E7200}"/>
              </a:ext>
            </a:extLst>
          </p:cNvPr>
          <p:cNvSpPr/>
          <p:nvPr/>
        </p:nvSpPr>
        <p:spPr>
          <a:xfrm>
            <a:off x="7115882" y="3694501"/>
            <a:ext cx="540000" cy="2508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A07D772-2075-40AB-9AE2-7E2C9AEA64C7}"/>
              </a:ext>
            </a:extLst>
          </p:cNvPr>
          <p:cNvSpPr txBox="1"/>
          <p:nvPr/>
        </p:nvSpPr>
        <p:spPr>
          <a:xfrm>
            <a:off x="7675567" y="34980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遺伝子発現</a:t>
            </a:r>
            <a:endParaRPr kumimoji="1"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プロファイル</a:t>
            </a:r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56F567EF-B519-41A7-ABFC-35D8F080E450}"/>
              </a:ext>
            </a:extLst>
          </p:cNvPr>
          <p:cNvSpPr/>
          <p:nvPr/>
        </p:nvSpPr>
        <p:spPr>
          <a:xfrm rot="2665978">
            <a:off x="8158519" y="1808869"/>
            <a:ext cx="1272223" cy="1349716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8FE165-D3B9-4B0D-84A5-4A22FC016269}"/>
              </a:ext>
            </a:extLst>
          </p:cNvPr>
          <p:cNvSpPr txBox="1"/>
          <p:nvPr/>
        </p:nvSpPr>
        <p:spPr>
          <a:xfrm>
            <a:off x="9835610" y="2160561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a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鎖と</a:t>
            </a:r>
            <a:r>
              <a:rPr kumimoji="1"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鎖の</a:t>
            </a:r>
            <a:endParaRPr kumimoji="1"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ペアリング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61F71FFF-C940-42C6-8B7A-78B7B7A6187B}"/>
              </a:ext>
            </a:extLst>
          </p:cNvPr>
          <p:cNvSpPr/>
          <p:nvPr/>
        </p:nvSpPr>
        <p:spPr>
          <a:xfrm>
            <a:off x="9203762" y="3694501"/>
            <a:ext cx="540000" cy="2508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E45FFB79-2DCB-43C7-BFB4-2F3B84C445CD}"/>
              </a:ext>
            </a:extLst>
          </p:cNvPr>
          <p:cNvSpPr/>
          <p:nvPr/>
        </p:nvSpPr>
        <p:spPr>
          <a:xfrm rot="5400000">
            <a:off x="10259132" y="2924059"/>
            <a:ext cx="540000" cy="2508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24B4D45-665D-4BC4-9CB6-8BA27FB2C6C5}"/>
              </a:ext>
            </a:extLst>
          </p:cNvPr>
          <p:cNvSpPr txBox="1"/>
          <p:nvPr/>
        </p:nvSpPr>
        <p:spPr>
          <a:xfrm>
            <a:off x="9777636" y="3511996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細胞クローンの</a:t>
            </a:r>
            <a:endParaRPr kumimoji="1"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r>
              <a:rPr kumimoji="1"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性質を解析</a:t>
            </a:r>
            <a:endParaRPr kumimoji="1"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7A71580-506F-4D32-B47D-1BA084EEC2D4}"/>
              </a:ext>
            </a:extLst>
          </p:cNvPr>
          <p:cNvSpPr/>
          <p:nvPr/>
        </p:nvSpPr>
        <p:spPr>
          <a:xfrm>
            <a:off x="2072898" y="4561746"/>
            <a:ext cx="80462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dirty="0" err="1">
                <a:latin typeface="Arial" panose="020B0604020202020204" pitchFamily="34" charset="0"/>
                <a:ea typeface="游ゴシック" panose="020B0400000000000000" pitchFamily="50" charset="-128"/>
              </a:rPr>
              <a:t>scTCRseq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; 1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細胞から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遺伝子配列を増幅し、その配列を決定する技術</a:t>
            </a:r>
            <a:endParaRPr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の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a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鎖と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b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鎖の配列のペアリング</a:t>
            </a:r>
            <a:endParaRPr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indent="263525">
              <a:spcBef>
                <a:spcPts val="600"/>
              </a:spcBef>
            </a:pP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＝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TCR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の抗原認識部位の配列を完全に決定</a:t>
            </a:r>
            <a:endParaRPr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1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細胞レベルの遺伝子発現情報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(</a:t>
            </a:r>
            <a:r>
              <a:rPr lang="en-US" altLang="ja-JP" dirty="0" err="1">
                <a:latin typeface="Arial" panose="020B0604020202020204" pitchFamily="34" charset="0"/>
                <a:ea typeface="游ゴシック" panose="020B0400000000000000" pitchFamily="50" charset="-128"/>
              </a:rPr>
              <a:t>scRNAseq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)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との対応付け</a:t>
            </a:r>
            <a:endParaRPr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  <a:p>
            <a:pPr indent="263525">
              <a:spcBef>
                <a:spcPts val="600"/>
              </a:spcBef>
            </a:pP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⇒各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細胞クローンの性質を解析・腫瘍反応性の</a:t>
            </a:r>
            <a:r>
              <a:rPr lang="en-US" altLang="ja-JP" dirty="0">
                <a:latin typeface="Arial" panose="020B0604020202020204" pitchFamily="34" charset="0"/>
                <a:ea typeface="游ゴシック" panose="020B0400000000000000" pitchFamily="50" charset="-128"/>
              </a:rPr>
              <a:t>T</a:t>
            </a:r>
            <a:r>
              <a:rPr lang="ja-JP" altLang="en-US" dirty="0">
                <a:latin typeface="Arial" panose="020B0604020202020204" pitchFamily="34" charset="0"/>
                <a:ea typeface="游ゴシック" panose="020B0400000000000000" pitchFamily="50" charset="-128"/>
              </a:rPr>
              <a:t>細胞クローンを同定</a:t>
            </a:r>
            <a:endParaRPr lang="en-US" altLang="ja-JP" dirty="0">
              <a:latin typeface="Arial" panose="020B0604020202020204" pitchFamily="34" charset="0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026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77D626-C365-40E4-8214-4C888DF9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BD Rhapsody</a:t>
            </a:r>
            <a:r>
              <a:rPr kumimoji="1" lang="ja-JP" altLang="en-US" dirty="0"/>
              <a:t>を利用した</a:t>
            </a:r>
            <a:r>
              <a:rPr kumimoji="1" lang="en-US" altLang="ja-JP" dirty="0" err="1"/>
              <a:t>scTCRseq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CABB87-C5DA-4428-A87F-941F951F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5" y="972355"/>
            <a:ext cx="3927264" cy="542844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06F589-4724-427B-8AE0-F4AE2DA28B4E}"/>
              </a:ext>
            </a:extLst>
          </p:cNvPr>
          <p:cNvSpPr txBox="1"/>
          <p:nvPr/>
        </p:nvSpPr>
        <p:spPr>
          <a:xfrm>
            <a:off x="4744720" y="1209040"/>
            <a:ext cx="464428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3525"/>
            <a:r>
              <a:rPr lang="en-US" altLang="ja-JP" dirty="0"/>
              <a:t>Rhapsody</a:t>
            </a:r>
            <a:r>
              <a:rPr lang="ja-JP" altLang="en-US" dirty="0"/>
              <a:t>システムを用いた</a:t>
            </a:r>
            <a:r>
              <a:rPr lang="en-US" altLang="ja-JP" dirty="0"/>
              <a:t>RNA capture</a:t>
            </a:r>
          </a:p>
          <a:p>
            <a:pPr indent="263525">
              <a:spcBef>
                <a:spcPts val="600"/>
              </a:spcBef>
            </a:pPr>
            <a:r>
              <a:rPr kumimoji="1" lang="ja-JP" altLang="en-US" dirty="0"/>
              <a:t>逆転写の際に</a:t>
            </a:r>
            <a:r>
              <a:rPr kumimoji="1" lang="en-US" altLang="ja-JP" dirty="0" err="1"/>
              <a:t>polyA</a:t>
            </a:r>
            <a:r>
              <a:rPr kumimoji="1" lang="en-US" altLang="ja-JP" dirty="0"/>
              <a:t> tail</a:t>
            </a:r>
            <a:r>
              <a:rPr lang="ja-JP" altLang="en-US" dirty="0"/>
              <a:t>付きの</a:t>
            </a:r>
            <a:r>
              <a:rPr lang="en-US" altLang="ja-JP" dirty="0"/>
              <a:t>TSO</a:t>
            </a:r>
            <a:r>
              <a:rPr lang="ja-JP" altLang="en-US" dirty="0"/>
              <a:t>を付加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982D7-80D6-438D-A84A-38B5322E45CF}"/>
              </a:ext>
            </a:extLst>
          </p:cNvPr>
          <p:cNvSpPr txBox="1"/>
          <p:nvPr/>
        </p:nvSpPr>
        <p:spPr>
          <a:xfrm>
            <a:off x="4744720" y="2804160"/>
            <a:ext cx="512736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3525"/>
            <a:r>
              <a:rPr lang="en-US" altLang="ja-JP" dirty="0"/>
              <a:t>95℃</a:t>
            </a:r>
            <a:r>
              <a:rPr lang="ja-JP" altLang="en-US" dirty="0"/>
              <a:t>で</a:t>
            </a:r>
            <a:r>
              <a:rPr lang="en-US" altLang="ja-JP" dirty="0"/>
              <a:t>Denature</a:t>
            </a:r>
            <a:r>
              <a:rPr lang="ja-JP" altLang="en-US" dirty="0"/>
              <a:t>後</a:t>
            </a:r>
            <a:r>
              <a:rPr lang="en-US" altLang="ja-JP" dirty="0"/>
              <a:t>, </a:t>
            </a:r>
            <a:r>
              <a:rPr lang="ja-JP" altLang="en-US" dirty="0"/>
              <a:t>アニーリング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TSO</a:t>
            </a:r>
            <a:r>
              <a:rPr lang="ja-JP" altLang="en-US" dirty="0"/>
              <a:t>により付加された</a:t>
            </a:r>
            <a:r>
              <a:rPr lang="en-US" altLang="ja-JP" dirty="0" err="1"/>
              <a:t>polyA</a:t>
            </a:r>
            <a:r>
              <a:rPr lang="ja-JP" altLang="en-US" dirty="0"/>
              <a:t>が</a:t>
            </a:r>
            <a:r>
              <a:rPr lang="en-US" altLang="ja-JP" dirty="0"/>
              <a:t>, </a:t>
            </a:r>
          </a:p>
          <a:p>
            <a:pPr indent="263525">
              <a:spcBef>
                <a:spcPts val="600"/>
              </a:spcBef>
            </a:pPr>
            <a:r>
              <a:rPr lang="en-US" altLang="ja-JP" dirty="0"/>
              <a:t>beads</a:t>
            </a:r>
            <a:r>
              <a:rPr lang="ja-JP" altLang="en-US" dirty="0"/>
              <a:t>上のフリー </a:t>
            </a:r>
            <a:r>
              <a:rPr lang="en-US" altLang="ja-JP" dirty="0"/>
              <a:t>dT primer</a:t>
            </a:r>
            <a:r>
              <a:rPr lang="ja-JP" altLang="en-US" dirty="0"/>
              <a:t>とハイブリダイズ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 err="1"/>
              <a:t>Klenow</a:t>
            </a:r>
            <a:r>
              <a:rPr kumimoji="1" lang="ja-JP" altLang="en-US" dirty="0"/>
              <a:t>により相補鎖を合成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0E72B-249D-4F3C-A035-D83C6CC4DD1F}"/>
              </a:ext>
            </a:extLst>
          </p:cNvPr>
          <p:cNvSpPr txBox="1"/>
          <p:nvPr/>
        </p:nvSpPr>
        <p:spPr>
          <a:xfrm>
            <a:off x="4744720" y="4953278"/>
            <a:ext cx="586250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3525"/>
            <a:r>
              <a:rPr lang="ja-JP" altLang="en-US" dirty="0"/>
              <a:t>ビーズ上の</a:t>
            </a:r>
            <a:r>
              <a:rPr lang="en-US" altLang="ja-JP" dirty="0"/>
              <a:t>Cell Barcode</a:t>
            </a:r>
            <a:r>
              <a:rPr lang="ja-JP" altLang="en-US" dirty="0"/>
              <a:t>が</a:t>
            </a:r>
            <a:r>
              <a:rPr lang="en-US" altLang="ja-JP" dirty="0"/>
              <a:t>TCR</a:t>
            </a:r>
            <a:r>
              <a:rPr lang="ja-JP" altLang="en-US" dirty="0"/>
              <a:t> </a:t>
            </a:r>
            <a:r>
              <a:rPr lang="en-US" altLang="ja-JP" dirty="0"/>
              <a:t>cDNA</a:t>
            </a:r>
            <a:r>
              <a:rPr lang="ja-JP" altLang="en-US" dirty="0"/>
              <a:t>の</a:t>
            </a:r>
            <a:r>
              <a:rPr lang="en-US" altLang="ja-JP" dirty="0"/>
              <a:t>5’</a:t>
            </a:r>
            <a:r>
              <a:rPr lang="ja-JP" altLang="en-US" dirty="0"/>
              <a:t>末側に付加</a:t>
            </a:r>
            <a:endParaRPr lang="en-US" altLang="ja-JP" dirty="0"/>
          </a:p>
          <a:p>
            <a:r>
              <a:rPr kumimoji="1" lang="ja-JP" altLang="en-US" dirty="0"/>
              <a:t>→</a:t>
            </a:r>
            <a:r>
              <a:rPr kumimoji="1" lang="en-US" altLang="ja-JP" dirty="0"/>
              <a:t>TCR C region primer</a:t>
            </a:r>
            <a:r>
              <a:rPr kumimoji="1" lang="ja-JP" altLang="en-US" dirty="0"/>
              <a:t>と</a:t>
            </a:r>
            <a:r>
              <a:rPr kumimoji="1" lang="en-US" altLang="ja-JP" dirty="0"/>
              <a:t>Universal primer</a:t>
            </a:r>
            <a:r>
              <a:rPr kumimoji="1" lang="ja-JP" altLang="en-US" dirty="0"/>
              <a:t>により増幅可</a:t>
            </a:r>
            <a:endParaRPr kumimoji="1" lang="en-US" altLang="ja-JP" dirty="0"/>
          </a:p>
          <a:p>
            <a:pPr indent="263525">
              <a:spcBef>
                <a:spcPts val="600"/>
              </a:spcBef>
            </a:pPr>
            <a:r>
              <a:rPr lang="ja-JP" altLang="en-US" dirty="0"/>
              <a:t>その他の遺伝子については</a:t>
            </a:r>
            <a:r>
              <a:rPr lang="en-US" altLang="ja-JP" dirty="0"/>
              <a:t>multiplex PCR</a:t>
            </a:r>
            <a:r>
              <a:rPr lang="ja-JP" altLang="en-US" dirty="0"/>
              <a:t>により増幅</a:t>
            </a:r>
            <a:endParaRPr lang="en-US" altLang="ja-JP" dirty="0"/>
          </a:p>
          <a:p>
            <a:pPr indent="263525"/>
            <a:r>
              <a:rPr kumimoji="1" lang="en-US" altLang="ja-JP" dirty="0"/>
              <a:t>(BD immune response panel + custom panel)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81DFCEE-AAEF-4516-819D-FA3EAED5437B}"/>
              </a:ext>
            </a:extLst>
          </p:cNvPr>
          <p:cNvSpPr txBox="1"/>
          <p:nvPr/>
        </p:nvSpPr>
        <p:spPr>
          <a:xfrm>
            <a:off x="9040888" y="2157829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Denature</a:t>
            </a:r>
            <a:r>
              <a:rPr kumimoji="1" lang="ja-JP" altLang="en-US" dirty="0">
                <a:solidFill>
                  <a:srgbClr val="FF0000"/>
                </a:solidFill>
              </a:rPr>
              <a:t>手法</a:t>
            </a:r>
            <a:r>
              <a:rPr lang="en-US" altLang="ja-JP" dirty="0">
                <a:solidFill>
                  <a:srgbClr val="FF0000"/>
                </a:solidFill>
              </a:rPr>
              <a:t>;</a:t>
            </a:r>
          </a:p>
          <a:p>
            <a:r>
              <a:rPr kumimoji="1" lang="en-US" altLang="ja-JP" dirty="0">
                <a:solidFill>
                  <a:srgbClr val="FF0000"/>
                </a:solidFill>
              </a:rPr>
              <a:t>95</a:t>
            </a:r>
            <a:r>
              <a:rPr kumimoji="1" lang="ja-JP" altLang="en-US" dirty="0">
                <a:solidFill>
                  <a:srgbClr val="FF0000"/>
                </a:solidFill>
              </a:rPr>
              <a:t>℃ </a:t>
            </a:r>
            <a:r>
              <a:rPr kumimoji="1" lang="en-US" altLang="ja-JP" dirty="0">
                <a:solidFill>
                  <a:srgbClr val="FF0000"/>
                </a:solidFill>
              </a:rPr>
              <a:t>(BD</a:t>
            </a:r>
            <a:r>
              <a:rPr kumimoji="1" lang="ja-JP" altLang="en-US" dirty="0">
                <a:solidFill>
                  <a:srgbClr val="FF0000"/>
                </a:solidFill>
              </a:rPr>
              <a:t>推奨</a:t>
            </a:r>
            <a:r>
              <a:rPr kumimoji="1" lang="en-US" altLang="ja-JP" dirty="0">
                <a:solidFill>
                  <a:srgbClr val="FF0000"/>
                </a:solidFill>
              </a:rPr>
              <a:t>) or NaOH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E87D1C-9E1A-43DD-8DDA-84F4FB6B327D}"/>
              </a:ext>
            </a:extLst>
          </p:cNvPr>
          <p:cNvSpPr txBox="1"/>
          <p:nvPr/>
        </p:nvSpPr>
        <p:spPr>
          <a:xfrm>
            <a:off x="9040888" y="4194190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TCR</a:t>
            </a:r>
            <a:r>
              <a:rPr kumimoji="1" lang="ja-JP" altLang="en-US" dirty="0">
                <a:solidFill>
                  <a:srgbClr val="FF0000"/>
                </a:solidFill>
              </a:rPr>
              <a:t>の増幅</a:t>
            </a:r>
            <a:r>
              <a:rPr kumimoji="1" lang="en-US" altLang="ja-JP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PCR</a:t>
            </a:r>
            <a:r>
              <a:rPr lang="ja-JP" altLang="en-US" dirty="0">
                <a:solidFill>
                  <a:srgbClr val="FF0000"/>
                </a:solidFill>
              </a:rPr>
              <a:t>のみ </a:t>
            </a:r>
            <a:r>
              <a:rPr lang="en-US" altLang="ja-JP" dirty="0">
                <a:solidFill>
                  <a:srgbClr val="FF0000"/>
                </a:solidFill>
              </a:rPr>
              <a:t>or PCR+IVT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1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43DB9-37D0-464E-BC61-321C699A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本日の内容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51CAA5-8565-4896-8F17-FDDAB4B03366}"/>
              </a:ext>
            </a:extLst>
          </p:cNvPr>
          <p:cNvSpPr txBox="1"/>
          <p:nvPr/>
        </p:nvSpPr>
        <p:spPr>
          <a:xfrm>
            <a:off x="345440" y="1378931"/>
            <a:ext cx="623760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ja-JP" sz="3600" dirty="0"/>
              <a:t>0. BD, </a:t>
            </a:r>
            <a:r>
              <a:rPr lang="en-US" altLang="ja-JP" sz="3600" dirty="0" err="1"/>
              <a:t>scTCRseq</a:t>
            </a:r>
            <a:r>
              <a:rPr lang="ja-JP" altLang="en-US" sz="3600" dirty="0"/>
              <a:t>の紹介</a:t>
            </a:r>
            <a:endParaRPr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>
                <a:solidFill>
                  <a:srgbClr val="FF0000"/>
                </a:solidFill>
              </a:rPr>
              <a:t>1. </a:t>
            </a:r>
            <a:r>
              <a:rPr lang="ja-JP" altLang="en-US" sz="3600" dirty="0">
                <a:solidFill>
                  <a:srgbClr val="FF0000"/>
                </a:solidFill>
              </a:rPr>
              <a:t>検討した手法間の性能比較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kumimoji="1" lang="en-US" altLang="ja-JP" sz="3600" dirty="0"/>
              <a:t>2. BD, SCT</a:t>
            </a:r>
            <a:r>
              <a:rPr kumimoji="1" lang="ja-JP" altLang="en-US" sz="3600" dirty="0"/>
              <a:t>の結果</a:t>
            </a:r>
            <a:endParaRPr kumimoji="1" lang="en-US" altLang="ja-JP" sz="3600" dirty="0"/>
          </a:p>
          <a:p>
            <a:pPr>
              <a:spcBef>
                <a:spcPts val="1800"/>
              </a:spcBef>
            </a:pPr>
            <a:r>
              <a:rPr lang="en-US" altLang="ja-JP" sz="3600" dirty="0"/>
              <a:t>3. BD, </a:t>
            </a:r>
            <a:r>
              <a:rPr lang="en-US" altLang="ja-JP" sz="3600" dirty="0" err="1"/>
              <a:t>scTCR</a:t>
            </a:r>
            <a:r>
              <a:rPr lang="ja-JP" altLang="en-US" sz="3600" dirty="0"/>
              <a:t>の結果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6456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93FE8D-7BFA-47FB-B45F-DA450A4E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解析条件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8B2A59-DC09-4AC2-8390-B395FD3C8761}"/>
              </a:ext>
            </a:extLst>
          </p:cNvPr>
          <p:cNvSpPr txBox="1"/>
          <p:nvPr/>
        </p:nvSpPr>
        <p:spPr>
          <a:xfrm>
            <a:off x="343989" y="994937"/>
            <a:ext cx="6871433" cy="543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ja-JP" altLang="en-US" sz="2000" dirty="0"/>
              <a:t>解析細胞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/>
              <a:t>Endo TILs</a:t>
            </a:r>
            <a:r>
              <a:rPr kumimoji="1" lang="en-US" altLang="ja-JP" dirty="0"/>
              <a:t>;</a:t>
            </a:r>
            <a:r>
              <a:rPr kumimoji="1" lang="ja-JP" altLang="en-US" dirty="0"/>
              <a:t> </a:t>
            </a:r>
            <a:r>
              <a:rPr kumimoji="1" lang="en-US" altLang="ja-JP" dirty="0"/>
              <a:t>B16, 5x10</a:t>
            </a:r>
            <a:r>
              <a:rPr kumimoji="1" lang="en-US" altLang="ja-JP" baseline="30000" dirty="0"/>
              <a:t>5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s.c.</a:t>
            </a:r>
            <a:r>
              <a:rPr kumimoji="1" lang="en-US" altLang="ja-JP" dirty="0"/>
              <a:t> </a:t>
            </a:r>
            <a:r>
              <a:rPr kumimoji="1" lang="ja-JP" altLang="en-US" dirty="0"/>
              <a:t>⇒ </a:t>
            </a:r>
            <a:r>
              <a:rPr kumimoji="1" lang="en-US" altLang="ja-JP" dirty="0"/>
              <a:t>aCD4 day5, day9 </a:t>
            </a:r>
          </a:p>
          <a:p>
            <a:pPr indent="2778125">
              <a:spcBef>
                <a:spcPts val="300"/>
              </a:spcBef>
            </a:pPr>
            <a:r>
              <a:rPr kumimoji="1" lang="ja-JP" altLang="en-US" dirty="0"/>
              <a:t>⇒ </a:t>
            </a:r>
            <a:r>
              <a:rPr kumimoji="1" lang="en-US" altLang="ja-JP" dirty="0"/>
              <a:t>day14, IVS- </a:t>
            </a:r>
            <a:r>
              <a:rPr kumimoji="1" lang="en-US" altLang="ja-JP" dirty="0" err="1"/>
              <a:t>TCRb</a:t>
            </a:r>
            <a:r>
              <a:rPr kumimoji="1" lang="en-US" altLang="ja-JP" dirty="0"/>
              <a:t>+ CD8+</a:t>
            </a:r>
            <a:r>
              <a:rPr kumimoji="1" lang="ja-JP" altLang="en-US" dirty="0"/>
              <a:t>を</a:t>
            </a:r>
            <a:r>
              <a:rPr kumimoji="1" lang="en-US" altLang="ja-JP" dirty="0"/>
              <a:t>sorting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 err="1"/>
              <a:t>Pmel</a:t>
            </a:r>
            <a:r>
              <a:rPr lang="en-US" altLang="ja-JP" dirty="0"/>
              <a:t>; Old mouse?, </a:t>
            </a:r>
            <a:r>
              <a:rPr lang="ja-JP" altLang="en-US" dirty="0"/>
              <a:t>凍結融解後</a:t>
            </a:r>
            <a:r>
              <a:rPr lang="en-US" altLang="ja-JP" dirty="0"/>
              <a:t>, </a:t>
            </a:r>
            <a:r>
              <a:rPr lang="en-US" altLang="ja-JP" dirty="0" err="1"/>
              <a:t>TCRb</a:t>
            </a:r>
            <a:r>
              <a:rPr lang="en-US" altLang="ja-JP" dirty="0"/>
              <a:t>+, Vb13 high</a:t>
            </a:r>
            <a:r>
              <a:rPr lang="ja-JP" altLang="en-US" dirty="0"/>
              <a:t>を</a:t>
            </a:r>
            <a:r>
              <a:rPr lang="en-US" altLang="ja-JP" dirty="0"/>
              <a:t>sorting</a:t>
            </a:r>
          </a:p>
          <a:p>
            <a:pPr>
              <a:spcBef>
                <a:spcPts val="1200"/>
              </a:spcBef>
            </a:pPr>
            <a:r>
              <a:rPr kumimoji="1" lang="en-US" altLang="ja-JP" sz="2000" dirty="0"/>
              <a:t>Rhapsody</a:t>
            </a:r>
            <a:endParaRPr lang="en-US" altLang="ja-JP" sz="20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/>
              <a:t>~1.6x10^4 cells x2 </a:t>
            </a:r>
            <a:r>
              <a:rPr kumimoji="1" lang="ja-JP" altLang="en-US" dirty="0"/>
              <a:t>カートリッジ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/>
              <a:t>Endo TIL</a:t>
            </a:r>
            <a:r>
              <a:rPr kumimoji="1" lang="ja-JP" altLang="en-US" dirty="0"/>
              <a:t>と</a:t>
            </a:r>
            <a:r>
              <a:rPr kumimoji="1" lang="en-US" altLang="ja-JP" dirty="0" err="1"/>
              <a:t>Pmel</a:t>
            </a:r>
            <a:r>
              <a:rPr kumimoji="1" lang="en-US" altLang="ja-JP" dirty="0"/>
              <a:t> (spike in) </a:t>
            </a:r>
            <a:r>
              <a:rPr kumimoji="1" lang="ja-JP" altLang="en-US" dirty="0"/>
              <a:t>を以下のように区別</a:t>
            </a:r>
            <a:endParaRPr kumimoji="1" lang="en-US" altLang="ja-JP" dirty="0"/>
          </a:p>
          <a:p>
            <a:pPr indent="265113">
              <a:spcBef>
                <a:spcPts val="300"/>
              </a:spcBef>
            </a:pPr>
            <a:r>
              <a:rPr lang="en-US" altLang="ja-JP" sz="1500" dirty="0"/>
              <a:t>HT5; Endogenous TIL-1 (Endo-1, 77,326 cells sorted)</a:t>
            </a:r>
          </a:p>
          <a:p>
            <a:pPr indent="265113">
              <a:spcBef>
                <a:spcPts val="300"/>
              </a:spcBef>
            </a:pPr>
            <a:r>
              <a:rPr lang="en-US" altLang="ja-JP" sz="1500" dirty="0"/>
              <a:t>HT6; Endogenous TIL-2 (Endo-2, 74,848 cells sorted)</a:t>
            </a:r>
          </a:p>
          <a:p>
            <a:pPr indent="265113">
              <a:spcBef>
                <a:spcPts val="300"/>
              </a:spcBef>
            </a:pPr>
            <a:r>
              <a:rPr lang="en-US" altLang="ja-JP" sz="1500" dirty="0"/>
              <a:t>HT7; </a:t>
            </a:r>
            <a:r>
              <a:rPr lang="en-US" altLang="ja-JP" sz="1500" dirty="0" err="1"/>
              <a:t>Pmel</a:t>
            </a:r>
            <a:r>
              <a:rPr lang="en-US" altLang="ja-JP" sz="1500" dirty="0"/>
              <a:t>, 5% spike in (Pmel-1, 7,675 cells sorted)</a:t>
            </a:r>
          </a:p>
          <a:p>
            <a:pPr indent="265113">
              <a:spcBef>
                <a:spcPts val="300"/>
              </a:spcBef>
            </a:pPr>
            <a:r>
              <a:rPr lang="en-US" altLang="ja-JP" sz="1500" dirty="0"/>
              <a:t>HT8; </a:t>
            </a:r>
            <a:r>
              <a:rPr lang="en-US" altLang="ja-JP" sz="1500" dirty="0" err="1"/>
              <a:t>Pmel</a:t>
            </a:r>
            <a:r>
              <a:rPr lang="en-US" altLang="ja-JP" sz="1500" dirty="0"/>
              <a:t>, 1% spike in (Pmel-2, 1,708 cells sorted)</a:t>
            </a:r>
          </a:p>
          <a:p>
            <a:pPr indent="265113">
              <a:spcBef>
                <a:spcPts val="300"/>
              </a:spcBef>
            </a:pPr>
            <a:r>
              <a:rPr lang="en-US" altLang="ja-JP" sz="1500" dirty="0"/>
              <a:t>HT9; </a:t>
            </a:r>
            <a:r>
              <a:rPr lang="en-US" altLang="ja-JP" sz="1500" dirty="0" err="1"/>
              <a:t>Pmel</a:t>
            </a:r>
            <a:r>
              <a:rPr lang="en-US" altLang="ja-JP" sz="1500" dirty="0"/>
              <a:t>, 0.2% spike in (Pmel-3, 414 cells sorted)</a:t>
            </a:r>
            <a:endParaRPr kumimoji="1" lang="en-US" altLang="ja-JP" dirty="0"/>
          </a:p>
          <a:p>
            <a:pPr>
              <a:spcBef>
                <a:spcPts val="1200"/>
              </a:spcBef>
            </a:pPr>
            <a:r>
              <a:rPr lang="ja-JP" altLang="en-US" sz="2000" dirty="0"/>
              <a:t>ライブラリ調整</a:t>
            </a:r>
            <a:r>
              <a:rPr lang="en-US" altLang="ja-JP" sz="2000" dirty="0"/>
              <a:t>;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 err="1">
                <a:solidFill>
                  <a:srgbClr val="FF0000"/>
                </a:solidFill>
              </a:rPr>
              <a:t>scTCR</a:t>
            </a:r>
            <a:r>
              <a:rPr lang="en-US" altLang="ja-JP" dirty="0">
                <a:solidFill>
                  <a:srgbClr val="FF0000"/>
                </a:solidFill>
              </a:rPr>
              <a:t>, BD, targeted (1</a:t>
            </a:r>
            <a:r>
              <a:rPr lang="ja-JP" altLang="en-US" dirty="0">
                <a:solidFill>
                  <a:srgbClr val="FF0000"/>
                </a:solidFill>
              </a:rPr>
              <a:t>カートリッジ</a:t>
            </a:r>
            <a:r>
              <a:rPr lang="en-US" altLang="ja-JP" dirty="0">
                <a:solidFill>
                  <a:srgbClr val="FF0000"/>
                </a:solidFill>
              </a:rPr>
              <a:t>, recommend)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kumimoji="1" lang="en-US" altLang="ja-JP" dirty="0" err="1">
                <a:solidFill>
                  <a:srgbClr val="FF0000"/>
                </a:solidFill>
              </a:rPr>
              <a:t>scTCR</a:t>
            </a:r>
            <a:r>
              <a:rPr kumimoji="1" lang="en-US" altLang="ja-JP" dirty="0">
                <a:solidFill>
                  <a:srgbClr val="FF0000"/>
                </a:solidFill>
              </a:rPr>
              <a:t>, NaOH denature, targeted (x1/2</a:t>
            </a:r>
            <a:r>
              <a:rPr kumimoji="1" lang="ja-JP" altLang="en-US" dirty="0">
                <a:solidFill>
                  <a:srgbClr val="FF0000"/>
                </a:solidFill>
              </a:rPr>
              <a:t>カートリッジ</a:t>
            </a:r>
            <a:r>
              <a:rPr kumimoji="1" lang="en-US" altLang="ja-JP" dirty="0">
                <a:solidFill>
                  <a:srgbClr val="FF0000"/>
                </a:solidFill>
              </a:rPr>
              <a:t>, </a:t>
            </a:r>
            <a:r>
              <a:rPr lang="en-US" altLang="ja-JP" dirty="0">
                <a:solidFill>
                  <a:srgbClr val="FF0000"/>
                </a:solidFill>
              </a:rPr>
              <a:t>Original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ja-JP" dirty="0" err="1"/>
              <a:t>scTCR</a:t>
            </a:r>
            <a:r>
              <a:rPr lang="en-US" altLang="ja-JP" dirty="0"/>
              <a:t>, NaOH denature, WTA (x1/2</a:t>
            </a:r>
            <a:r>
              <a:rPr lang="ja-JP" altLang="en-US" dirty="0"/>
              <a:t>カートリッジ</a:t>
            </a:r>
            <a:r>
              <a:rPr lang="en-US" altLang="ja-JP" dirty="0"/>
              <a:t>, Original)</a:t>
            </a:r>
          </a:p>
        </p:txBody>
      </p:sp>
    </p:spTree>
    <p:extLst>
      <p:ext uri="{BB962C8B-B14F-4D97-AF65-F5344CB8AC3E}">
        <p14:creationId xmlns:p14="http://schemas.microsoft.com/office/powerpoint/2010/main" val="72660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scTCR</a:t>
            </a:r>
            <a:r>
              <a:rPr lang="en-US" altLang="ja-JP" dirty="0"/>
              <a:t>, </a:t>
            </a:r>
            <a:r>
              <a:rPr lang="ja-JP" altLang="en-US" dirty="0"/>
              <a:t>解析方針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9314" y="1216628"/>
            <a:ext cx="6139501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dirty="0"/>
              <a:t>1. Cell Barcode (CB) </a:t>
            </a:r>
            <a:r>
              <a:rPr lang="ja-JP" altLang="en-US" dirty="0"/>
              <a:t>ごとに</a:t>
            </a:r>
            <a:r>
              <a:rPr lang="en-US" altLang="ja-JP" dirty="0"/>
              <a:t>TCR</a:t>
            </a:r>
            <a:r>
              <a:rPr lang="ja-JP" altLang="en-US" dirty="0"/>
              <a:t>リードを統合</a:t>
            </a:r>
            <a:endParaRPr lang="en-US" altLang="ja-JP" dirty="0"/>
          </a:p>
          <a:p>
            <a:pPr marL="177800" indent="-177800">
              <a:spcBef>
                <a:spcPts val="1200"/>
              </a:spcBef>
            </a:pPr>
            <a:r>
              <a:rPr lang="en-US" altLang="ja-JP" dirty="0"/>
              <a:t>2. CB</a:t>
            </a:r>
            <a:r>
              <a:rPr lang="ja-JP" altLang="en-US" dirty="0"/>
              <a:t>ごとに</a:t>
            </a:r>
            <a:r>
              <a:rPr lang="en-US" altLang="ja-JP" dirty="0"/>
              <a:t>“CDR3 NT</a:t>
            </a:r>
            <a:r>
              <a:rPr lang="ja-JP" altLang="en-US" dirty="0"/>
              <a:t>配列 </a:t>
            </a:r>
            <a:r>
              <a:rPr lang="en-US" altLang="ja-JP" dirty="0"/>
              <a:t>+ V </a:t>
            </a:r>
            <a:r>
              <a:rPr lang="ja-JP" altLang="en-US" dirty="0"/>
              <a:t>領域</a:t>
            </a:r>
            <a:r>
              <a:rPr lang="en-US" altLang="ja-JP" dirty="0"/>
              <a:t>+ J</a:t>
            </a:r>
            <a:r>
              <a:rPr lang="ja-JP" altLang="en-US" dirty="0"/>
              <a:t>領域</a:t>
            </a:r>
            <a:r>
              <a:rPr lang="en-US" altLang="ja-JP" dirty="0"/>
              <a:t>”</a:t>
            </a:r>
            <a:r>
              <a:rPr lang="ja-JP" altLang="en-US" dirty="0"/>
              <a:t>が</a:t>
            </a:r>
            <a:endParaRPr lang="en-US" altLang="ja-JP" dirty="0"/>
          </a:p>
          <a:p>
            <a:pPr marL="177800">
              <a:spcBef>
                <a:spcPts val="600"/>
              </a:spcBef>
            </a:pPr>
            <a:r>
              <a:rPr lang="ja-JP" altLang="en-US" dirty="0"/>
              <a:t>一致するクローンを統合 </a:t>
            </a:r>
            <a:endParaRPr lang="en-US" altLang="ja-JP" dirty="0"/>
          </a:p>
          <a:p>
            <a:pPr marL="177800">
              <a:spcBef>
                <a:spcPts val="600"/>
              </a:spcBef>
            </a:pPr>
            <a:r>
              <a:rPr lang="en-US" altLang="ja-JP" dirty="0"/>
              <a:t>(</a:t>
            </a:r>
            <a:r>
              <a:rPr lang="en-US" altLang="ja-JP" dirty="0" err="1"/>
              <a:t>MiXCR</a:t>
            </a:r>
            <a:r>
              <a:rPr lang="ja-JP" altLang="en-US" dirty="0"/>
              <a:t>のみ </a:t>
            </a:r>
            <a:r>
              <a:rPr lang="en-US" altLang="ja-JP" dirty="0"/>
              <a:t>vs </a:t>
            </a:r>
            <a:r>
              <a:rPr lang="ja-JP" altLang="en-US" dirty="0"/>
              <a:t>類似クローンを統合</a:t>
            </a:r>
            <a:r>
              <a:rPr lang="en-US" altLang="ja-JP" dirty="0"/>
              <a:t>)</a:t>
            </a:r>
          </a:p>
          <a:p>
            <a:pPr>
              <a:spcBef>
                <a:spcPts val="1200"/>
              </a:spcBef>
            </a:pPr>
            <a:r>
              <a:rPr lang="en-US" altLang="ja-JP" dirty="0"/>
              <a:t>3. CB</a:t>
            </a:r>
            <a:r>
              <a:rPr lang="ja-JP" altLang="en-US" dirty="0"/>
              <a:t>ごとに最も高頻度のクローンを抽出 </a:t>
            </a:r>
            <a:endParaRPr lang="en-US" altLang="ja-JP" dirty="0"/>
          </a:p>
          <a:p>
            <a:pPr>
              <a:spcBef>
                <a:spcPts val="1200"/>
              </a:spcBef>
            </a:pPr>
            <a:r>
              <a:rPr lang="en-US" altLang="ja-JP" dirty="0"/>
              <a:t>4. CB</a:t>
            </a:r>
            <a:r>
              <a:rPr lang="ja-JP" altLang="en-US" dirty="0"/>
              <a:t>ごとにリード数</a:t>
            </a:r>
            <a:r>
              <a:rPr lang="en-US" altLang="ja-JP" dirty="0"/>
              <a:t>, Top clone</a:t>
            </a:r>
            <a:r>
              <a:rPr lang="ja-JP" altLang="en-US" dirty="0"/>
              <a:t>の頻度の分布を可視化</a:t>
            </a:r>
            <a:endParaRPr lang="en-US" altLang="ja-JP" dirty="0"/>
          </a:p>
          <a:p>
            <a:pPr marL="177800">
              <a:spcBef>
                <a:spcPts val="600"/>
              </a:spcBef>
            </a:pPr>
            <a:r>
              <a:rPr lang="ja-JP" altLang="en-US" dirty="0">
                <a:solidFill>
                  <a:srgbClr val="FF0000"/>
                </a:solidFill>
              </a:rPr>
              <a:t>低クオリティな細胞を除去</a:t>
            </a:r>
            <a:endParaRPr lang="en-US" altLang="ja-JP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ja-JP" dirty="0"/>
              <a:t>5. CB</a:t>
            </a:r>
            <a:r>
              <a:rPr lang="ja-JP" altLang="en-US" dirty="0"/>
              <a:t>を用いて</a:t>
            </a:r>
            <a:r>
              <a:rPr lang="en-US" altLang="ja-JP" dirty="0" err="1"/>
              <a:t>TCRa</a:t>
            </a:r>
            <a:r>
              <a:rPr lang="en-US" altLang="ja-JP" dirty="0"/>
              <a:t>, </a:t>
            </a:r>
            <a:r>
              <a:rPr lang="en-US" altLang="ja-JP" dirty="0" err="1"/>
              <a:t>TCRb</a:t>
            </a:r>
            <a:r>
              <a:rPr lang="ja-JP" altLang="en-US" dirty="0"/>
              <a:t>を</a:t>
            </a:r>
            <a:r>
              <a:rPr lang="en-US" altLang="ja-JP" dirty="0"/>
              <a:t>paring</a:t>
            </a:r>
          </a:p>
          <a:p>
            <a:pPr indent="177800">
              <a:spcBef>
                <a:spcPts val="600"/>
              </a:spcBef>
            </a:pPr>
            <a:r>
              <a:rPr lang="en-US" altLang="ja-JP" dirty="0"/>
              <a:t>TCR</a:t>
            </a:r>
            <a:r>
              <a:rPr lang="ja-JP" altLang="en-US" dirty="0"/>
              <a:t>検出率</a:t>
            </a:r>
            <a:r>
              <a:rPr lang="en-US" altLang="ja-JP" dirty="0"/>
              <a:t>, paring</a:t>
            </a:r>
            <a:r>
              <a:rPr lang="ja-JP" altLang="en-US" dirty="0"/>
              <a:t>効率を計算</a:t>
            </a:r>
            <a:endParaRPr lang="en-US" altLang="ja-JP" dirty="0"/>
          </a:p>
          <a:p>
            <a:pPr>
              <a:spcBef>
                <a:spcPts val="1200"/>
              </a:spcBef>
            </a:pPr>
            <a:r>
              <a:rPr lang="en-US" altLang="ja-JP" dirty="0"/>
              <a:t>6. Endo T cell</a:t>
            </a:r>
            <a:r>
              <a:rPr lang="ja-JP" altLang="en-US" dirty="0"/>
              <a:t>内で</a:t>
            </a:r>
            <a:r>
              <a:rPr lang="en-US" altLang="ja-JP" dirty="0" err="1"/>
              <a:t>Pmel</a:t>
            </a:r>
            <a:r>
              <a:rPr lang="ja-JP" altLang="en-US" dirty="0"/>
              <a:t>の</a:t>
            </a:r>
            <a:r>
              <a:rPr lang="en-US" altLang="ja-JP" dirty="0" err="1"/>
              <a:t>TCRa</a:t>
            </a:r>
            <a:r>
              <a:rPr lang="en-US" altLang="ja-JP" dirty="0"/>
              <a:t>/b</a:t>
            </a:r>
            <a:r>
              <a:rPr lang="ja-JP" altLang="en-US" dirty="0"/>
              <a:t>を持つ細胞の割合を算出</a:t>
            </a:r>
            <a:endParaRPr lang="en-US" altLang="ja-JP" dirty="0"/>
          </a:p>
          <a:p>
            <a:pPr marL="266700">
              <a:spcBef>
                <a:spcPts val="600"/>
              </a:spcBef>
            </a:pPr>
            <a:r>
              <a:rPr lang="en-US" altLang="ja-JP" dirty="0"/>
              <a:t>(miss paring</a:t>
            </a:r>
            <a:r>
              <a:rPr lang="ja-JP" altLang="en-US" dirty="0"/>
              <a:t>の効率に一致すると思われる</a:t>
            </a:r>
            <a:r>
              <a:rPr lang="en-US" altLang="ja-JP" dirty="0"/>
              <a:t>)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2C87D1B-803E-4E38-9B79-823E8B94806B}"/>
              </a:ext>
            </a:extLst>
          </p:cNvPr>
          <p:cNvGrpSpPr/>
          <p:nvPr/>
        </p:nvGrpSpPr>
        <p:grpSpPr>
          <a:xfrm>
            <a:off x="6875884" y="1216628"/>
            <a:ext cx="4872706" cy="3490198"/>
            <a:chOff x="6941198" y="1216628"/>
            <a:chExt cx="4872706" cy="3490198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49E65-5F3F-4960-91F2-0F877E586BC2}"/>
                </a:ext>
              </a:extLst>
            </p:cNvPr>
            <p:cNvSpPr txBox="1"/>
            <p:nvPr/>
          </p:nvSpPr>
          <p:spPr>
            <a:xfrm>
              <a:off x="6941198" y="1216628"/>
              <a:ext cx="35445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Cell Barcode</a:t>
              </a:r>
              <a:r>
                <a:rPr kumimoji="1" lang="ja-JP" altLang="en-US" dirty="0"/>
                <a:t>ごとに</a:t>
              </a:r>
              <a:endParaRPr kumimoji="1" lang="en-US" altLang="ja-JP" dirty="0"/>
            </a:p>
            <a:p>
              <a:r>
                <a:rPr kumimoji="1" lang="en-US" altLang="ja-JP" dirty="0"/>
                <a:t>TCR</a:t>
              </a:r>
              <a:r>
                <a:rPr kumimoji="1" lang="ja-JP" altLang="en-US" dirty="0"/>
                <a:t>クローンを検出した結果 </a:t>
              </a:r>
              <a:r>
                <a:rPr kumimoji="1" lang="en-US" altLang="ja-JP" dirty="0"/>
                <a:t>(2)</a:t>
              </a:r>
              <a:endParaRPr kumimoji="1" lang="ja-JP" altLang="en-US" dirty="0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275EA902-4A1A-4738-B336-D7199D3F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4096" y="2030346"/>
              <a:ext cx="4839808" cy="1114069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063A942-DD62-43ED-937A-C0844538252E}"/>
                </a:ext>
              </a:extLst>
            </p:cNvPr>
            <p:cNvSpPr/>
            <p:nvPr/>
          </p:nvSpPr>
          <p:spPr>
            <a:xfrm>
              <a:off x="7053941" y="1960284"/>
              <a:ext cx="718457" cy="1254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163F9711-0827-4205-9F98-4F4E2CE09FA2}"/>
                </a:ext>
              </a:extLst>
            </p:cNvPr>
            <p:cNvSpPr/>
            <p:nvPr/>
          </p:nvSpPr>
          <p:spPr>
            <a:xfrm>
              <a:off x="7808229" y="2225512"/>
              <a:ext cx="787877" cy="453624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414778F-A4A1-452B-88BD-76B78BA98F21}"/>
                </a:ext>
              </a:extLst>
            </p:cNvPr>
            <p:cNvSpPr txBox="1"/>
            <p:nvPr/>
          </p:nvSpPr>
          <p:spPr>
            <a:xfrm>
              <a:off x="7053941" y="3629608"/>
              <a:ext cx="45000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ja-JP" altLang="en-US" dirty="0"/>
                <a:t>細胞当たりの</a:t>
              </a:r>
              <a:r>
                <a:rPr lang="en-US" altLang="ja-JP" dirty="0"/>
                <a:t>TCR</a:t>
              </a:r>
              <a:r>
                <a:rPr lang="ja-JP" altLang="en-US" dirty="0"/>
                <a:t>リードの総数 </a:t>
              </a:r>
              <a:r>
                <a:rPr lang="en-US" altLang="ja-JP" dirty="0"/>
                <a:t>(</a:t>
              </a:r>
              <a:r>
                <a:rPr lang="ja-JP" altLang="en-US" dirty="0">
                  <a:solidFill>
                    <a:srgbClr val="FF0000"/>
                  </a:solidFill>
                </a:rPr>
                <a:t>赤</a:t>
              </a:r>
              <a:r>
                <a:rPr lang="en-US" altLang="ja-JP" dirty="0"/>
                <a:t>)</a:t>
              </a:r>
            </a:p>
            <a:p>
              <a:pPr marL="285750" indent="-285750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kumimoji="1" lang="ja-JP" altLang="en-US" dirty="0"/>
                <a:t>最大のクローン </a:t>
              </a:r>
              <a:r>
                <a:rPr kumimoji="1" lang="en-US" altLang="ja-JP" dirty="0"/>
                <a:t>(Top clone) </a:t>
              </a:r>
              <a:r>
                <a:rPr kumimoji="1" lang="ja-JP" altLang="en-US" dirty="0"/>
                <a:t>の頻度 </a:t>
              </a:r>
              <a:r>
                <a:rPr kumimoji="1" lang="en-US" altLang="ja-JP" dirty="0"/>
                <a:t>(</a:t>
              </a:r>
              <a:r>
                <a:rPr kumimoji="1" lang="ja-JP" altLang="en-US" dirty="0">
                  <a:solidFill>
                    <a:schemeClr val="accent5"/>
                  </a:solidFill>
                </a:rPr>
                <a:t>青</a:t>
              </a:r>
              <a:r>
                <a:rPr kumimoji="1" lang="en-US" altLang="ja-JP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ja-JP" altLang="en-US" dirty="0"/>
                <a:t>を用いて低クオリティな細胞を除去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161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4">
      <a:majorFont>
        <a:latin typeface="Arial"/>
        <a:ea typeface="游ゴシック"/>
        <a:cs typeface=""/>
      </a:majorFont>
      <a:minorFont>
        <a:latin typeface="Arial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26710</TotalTime>
  <Words>3442</Words>
  <Application>Microsoft Office PowerPoint</Application>
  <PresentationFormat>ワイド画面</PresentationFormat>
  <Paragraphs>581</Paragraphs>
  <Slides>43</Slides>
  <Notes>0</Notes>
  <HiddenSlides>13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0" baseType="lpstr">
      <vt:lpstr>ＭＳ Ｐゴシック</vt:lpstr>
      <vt:lpstr>游ゴシック</vt:lpstr>
      <vt:lpstr>Arial</vt:lpstr>
      <vt:lpstr>Calibri</vt:lpstr>
      <vt:lpstr>Symbol</vt:lpstr>
      <vt:lpstr>Wingdings</vt:lpstr>
      <vt:lpstr>Office テーマ</vt:lpstr>
      <vt:lpstr>BD scTCRseq 性能評価</vt:lpstr>
      <vt:lpstr>本日の内容</vt:lpstr>
      <vt:lpstr>本日の内容</vt:lpstr>
      <vt:lpstr>従来のTCRレパトア解析・transcriptome解析の限界</vt:lpstr>
      <vt:lpstr>シングルセルレベルでのTCRレパトア解析</vt:lpstr>
      <vt:lpstr>BD Rhapsodyを利用したscTCRseq</vt:lpstr>
      <vt:lpstr>本日の内容</vt:lpstr>
      <vt:lpstr>解析条件</vt:lpstr>
      <vt:lpstr>scTCR, 解析方針</vt:lpstr>
      <vt:lpstr>リード数, Top cloneの頻度の分布</vt:lpstr>
      <vt:lpstr>手法間の性能比較</vt:lpstr>
      <vt:lpstr>ペアリング効率の確認 / Summary</vt:lpstr>
      <vt:lpstr>本日の内容</vt:lpstr>
      <vt:lpstr>実験デザイン</vt:lpstr>
      <vt:lpstr>Target seq. の性能評価</vt:lpstr>
      <vt:lpstr>各クラスターの概要 (BD protocol)</vt:lpstr>
      <vt:lpstr>各細胞のソース (Hash Tag)</vt:lpstr>
      <vt:lpstr>Target seq. の性能評価 (BD target panelのみ)</vt:lpstr>
      <vt:lpstr>CD8+ TILのサブクラスタリング</vt:lpstr>
      <vt:lpstr>特徴的な遺伝子発現</vt:lpstr>
      <vt:lpstr>特徴的な遺伝子発現</vt:lpstr>
      <vt:lpstr>特徴的な遺伝子発現</vt:lpstr>
      <vt:lpstr>Gene scoreのプロット</vt:lpstr>
      <vt:lpstr>BD, SCT, Summary</vt:lpstr>
      <vt:lpstr>Gene score間の相関 (細胞レベル)</vt:lpstr>
      <vt:lpstr>本日の内容</vt:lpstr>
      <vt:lpstr>ICIレパトア論文中での位置づけ</vt:lpstr>
      <vt:lpstr>SCTとの統合解析, パイプラインの概略</vt:lpstr>
      <vt:lpstr>代表的なクローンのプロット</vt:lpstr>
      <vt:lpstr>クラスター分布によるクローンの分類</vt:lpstr>
      <vt:lpstr>クラスター分布の比較</vt:lpstr>
      <vt:lpstr>クローンサイズとGene scoreとの相関</vt:lpstr>
      <vt:lpstr>各クラスター中のOligoclonal / Polyclonalの割合</vt:lpstr>
      <vt:lpstr>BD, scTCR, Summary</vt:lpstr>
      <vt:lpstr>Gene score間の相関 (クローンレベル)</vt:lpstr>
      <vt:lpstr>クローンサイズと各クラスターの割合との相関</vt:lpstr>
      <vt:lpstr>PowerPoint プレゼンテーション</vt:lpstr>
      <vt:lpstr>各クラスターの概要 (NaOH denature)</vt:lpstr>
      <vt:lpstr>各細胞のソース (Hash Tag)</vt:lpstr>
      <vt:lpstr>T cell purityの確認</vt:lpstr>
      <vt:lpstr>特徴的な遺伝子発現</vt:lpstr>
      <vt:lpstr>特徴的な遺伝子発現</vt:lpstr>
      <vt:lpstr>特徴的な遺伝子発現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sudo</dc:creator>
  <cp:lastModifiedBy>haoki-tky</cp:lastModifiedBy>
  <cp:revision>1064</cp:revision>
  <cp:lastPrinted>2019-06-18T01:32:36Z</cp:lastPrinted>
  <dcterms:created xsi:type="dcterms:W3CDTF">2017-07-04T08:16:56Z</dcterms:created>
  <dcterms:modified xsi:type="dcterms:W3CDTF">2022-02-10T06:16:43Z</dcterms:modified>
</cp:coreProperties>
</file>